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4" r:id="rId3"/>
    <p:sldId id="259" r:id="rId5"/>
    <p:sldId id="287" r:id="rId6"/>
    <p:sldId id="278" r:id="rId7"/>
    <p:sldId id="256" r:id="rId8"/>
    <p:sldId id="275" r:id="rId9"/>
    <p:sldId id="276" r:id="rId10"/>
    <p:sldId id="269" r:id="rId11"/>
    <p:sldId id="270" r:id="rId12"/>
    <p:sldId id="330" r:id="rId13"/>
    <p:sldId id="272" r:id="rId14"/>
    <p:sldId id="273" r:id="rId15"/>
    <p:sldId id="274" r:id="rId16"/>
    <p:sldId id="279" r:id="rId17"/>
    <p:sldId id="280" r:id="rId18"/>
    <p:sldId id="285" r:id="rId19"/>
    <p:sldId id="271" r:id="rId20"/>
    <p:sldId id="311" r:id="rId21"/>
    <p:sldId id="312" r:id="rId22"/>
    <p:sldId id="313" r:id="rId23"/>
    <p:sldId id="314" r:id="rId24"/>
    <p:sldId id="268" r:id="rId25"/>
    <p:sldId id="315" r:id="rId26"/>
    <p:sldId id="316" r:id="rId27"/>
    <p:sldId id="309" r:id="rId28"/>
    <p:sldId id="317" r:id="rId29"/>
    <p:sldId id="328" r:id="rId30"/>
    <p:sldId id="329" r:id="rId31"/>
    <p:sldId id="359" r:id="rId32"/>
    <p:sldId id="327" r:id="rId33"/>
    <p:sldId id="261" r:id="rId34"/>
    <p:sldId id="267" r:id="rId35"/>
    <p:sldId id="277" r:id="rId36"/>
    <p:sldId id="289" r:id="rId37"/>
    <p:sldId id="281" r:id="rId38"/>
    <p:sldId id="291" r:id="rId39"/>
    <p:sldId id="292" r:id="rId40"/>
    <p:sldId id="288" r:id="rId41"/>
  </p:sldIdLst>
  <p:sldSz cx="12192000" cy="6858000"/>
  <p:notesSz cx="6858000" cy="9144000"/>
  <p:custDataLst>
    <p:tags r:id="rId4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553"/>
    <a:srgbClr val="C14F4E"/>
    <a:srgbClr val="30333F"/>
    <a:srgbClr val="FFFFFF"/>
    <a:srgbClr val="5BA7FD"/>
    <a:srgbClr val="E46988"/>
    <a:srgbClr val="FF9409"/>
    <a:srgbClr val="91E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7" autoAdjust="0"/>
    <p:restoredTop sz="94648" autoAdjust="0"/>
  </p:normalViewPr>
  <p:slideViewPr>
    <p:cSldViewPr snapToGrid="0" showGuides="1">
      <p:cViewPr varScale="1">
        <p:scale>
          <a:sx n="107" d="100"/>
          <a:sy n="107" d="100"/>
        </p:scale>
        <p:origin x="92" y="84"/>
      </p:cViewPr>
      <p:guideLst>
        <p:guide orient="horz" pos="2092"/>
        <p:guide pos="3876"/>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46.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64A07-E408-4E19-AE8E-60ABB843D55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20F73-21D5-4156-BFBA-F428913AC3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3000">
        <p:fade/>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hasCustomPrompt="1"/>
          </p:nvPr>
        </p:nvSpPr>
        <p:spPr>
          <a:xfrm>
            <a:off x="592418" y="291638"/>
            <a:ext cx="10663517" cy="276999"/>
          </a:xfrm>
        </p:spPr>
        <p:txBody>
          <a:bodyPr/>
          <a:lstStyle/>
          <a:p>
            <a:r>
              <a:rPr lang="en-US" noProof="0"/>
              <a:t>Title</a:t>
            </a:r>
            <a:endParaRPr lang="en-US" noProof="0"/>
          </a:p>
        </p:txBody>
      </p:sp>
      <p:sp>
        <p:nvSpPr>
          <p:cNvPr id="3" name="Text 2"/>
          <p:cNvSpPr>
            <a:spLocks noGrp="1"/>
          </p:cNvSpPr>
          <p:nvPr>
            <p:ph type="body" idx="1" hasCustomPrompt="1"/>
          </p:nvPr>
        </p:nvSpPr>
        <p:spPr>
          <a:xfrm>
            <a:off x="592418" y="1676920"/>
            <a:ext cx="10663517" cy="2846933"/>
          </a:xfrm>
        </p:spPr>
        <p:txBody>
          <a:bodyPr/>
          <a:lstStyle/>
          <a:p>
            <a:pPr lvl="0"/>
            <a:r>
              <a:rPr lang="en-US" noProof="0"/>
              <a:t>Text</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Holder 4"/>
          <p:cNvSpPr>
            <a:spLocks noGrp="1"/>
          </p:cNvSpPr>
          <p:nvPr>
            <p:ph type="ftr" sz="quarter" idx="10"/>
          </p:nvPr>
        </p:nvSpPr>
        <p:spPr/>
        <p:txBody>
          <a:bodyPr/>
          <a:lstStyle>
            <a:lvl1pPr>
              <a:defRPr/>
            </a:lvl1pPr>
          </a:lstStyle>
          <a:p/>
        </p:txBody>
      </p:sp>
      <p:sp>
        <p:nvSpPr>
          <p:cNvPr id="5" name="Holder 5"/>
          <p:cNvSpPr>
            <a:spLocks noGrp="1"/>
          </p:cNvSpPr>
          <p:nvPr>
            <p:ph type="dt" sz="half" idx="11"/>
          </p:nvPr>
        </p:nvSpPr>
        <p:spPr/>
        <p:txBody>
          <a:bodyPr/>
          <a:lstStyle>
            <a:lvl1pPr>
              <a:defRPr/>
            </a:lvl1pPr>
          </a:lstStyle>
          <a:p>
            <a:fld id="{BB962C8B-B14F-4D97-AF65-F5344CB8AC3E}" type="datetime1">
              <a:rPr lang="en-US"/>
            </a:fld>
            <a:endParaRPr lang="en-US"/>
          </a:p>
        </p:txBody>
      </p:sp>
      <p:sp>
        <p:nvSpPr>
          <p:cNvPr id="6" name="Holder 6"/>
          <p:cNvSpPr>
            <a:spLocks noGrp="1"/>
          </p:cNvSpPr>
          <p:nvPr>
            <p:ph type="sldNum" sz="quarter" idx="12"/>
          </p:nvPr>
        </p:nvSpPr>
        <p:spPr/>
        <p:txBody>
          <a:bodyPr/>
          <a:lstStyle>
            <a:lvl1pPr>
              <a:defRPr/>
            </a:lvl1pPr>
          </a:lstStyle>
          <a:p>
            <a:fld id="{0B5F6B96-829E-49B7-9AF9-4D826905EEFD}" type="slidenum">
              <a:rPr lang="ru-RU" altLang="zh-CN"/>
            </a:fld>
            <a:endParaRPr lang="ru-RU"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AC1B7B3F-A56B-4310-A966-BD55D80449F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3127340-2293-49D2-96F1-6E7BF0C8FD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p:fade/>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solidFill>
              <a:latin typeface="微软雅黑" panose="020B0503020204020204" pitchFamily="34" charset="-122"/>
              <a:ea typeface="微软雅黑" panose="020B0503020204020204" pitchFamily="34" charset="-122"/>
              <a:sym typeface="+mn-ea"/>
            </a:endParaRP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2000" advClick="0" advTm="3000">
        <p:fade/>
      </p:transition>
    </mc:Choice>
    <mc:Fallback>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image" Target="../media/image14.png"/><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16.png"/><Relationship Id="rId4" Type="http://schemas.openxmlformats.org/officeDocument/2006/relationships/tags" Target="../tags/tag17.xml"/><Relationship Id="rId3" Type="http://schemas.openxmlformats.org/officeDocument/2006/relationships/image" Target="../media/image15.png"/><Relationship Id="rId2" Type="http://schemas.openxmlformats.org/officeDocument/2006/relationships/tags" Target="../tags/tag16.xml"/><Relationship Id="rId11" Type="http://schemas.openxmlformats.org/officeDocument/2006/relationships/notesSlide" Target="../notesSlides/notesSlide7.xml"/><Relationship Id="rId10" Type="http://schemas.openxmlformats.org/officeDocument/2006/relationships/slideLayout" Target="../slideLayouts/slideLayout1.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image" Target="../media/image18.png"/><Relationship Id="rId2" Type="http://schemas.openxmlformats.org/officeDocument/2006/relationships/tags" Target="../tags/tag22.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tags" Target="../tags/tag28.xml"/><Relationship Id="rId4" Type="http://schemas.openxmlformats.org/officeDocument/2006/relationships/image" Target="../media/image19.png"/><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tags" Target="../tags/tag30.xml"/><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1.bin"/><Relationship Id="rId7"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image" Target="../media/image21.png"/><Relationship Id="rId2" Type="http://schemas.openxmlformats.org/officeDocument/2006/relationships/tags" Target="../tags/tag32.xml"/><Relationship Id="rId17" Type="http://schemas.openxmlformats.org/officeDocument/2006/relationships/notesSlide" Target="../notesSlides/notesSlide11.xml"/><Relationship Id="rId16" Type="http://schemas.openxmlformats.org/officeDocument/2006/relationships/vmlDrawing" Target="../drawings/vmlDrawing1.vml"/><Relationship Id="rId15" Type="http://schemas.openxmlformats.org/officeDocument/2006/relationships/slideLayout" Target="../slideLayouts/slideLayout1.xml"/><Relationship Id="rId14" Type="http://schemas.openxmlformats.org/officeDocument/2006/relationships/tags" Target="../tags/tag38.xml"/><Relationship Id="rId13" Type="http://schemas.openxmlformats.org/officeDocument/2006/relationships/image" Target="../media/image25.png"/><Relationship Id="rId12" Type="http://schemas.openxmlformats.org/officeDocument/2006/relationships/tags" Target="../tags/tag37.xml"/><Relationship Id="rId11" Type="http://schemas.openxmlformats.org/officeDocument/2006/relationships/image" Target="../media/image24.png"/><Relationship Id="rId10" Type="http://schemas.openxmlformats.org/officeDocument/2006/relationships/tags" Target="../tags/tag36.xml"/><Relationship Id="rId1" Type="http://schemas.openxmlformats.org/officeDocument/2006/relationships/tags" Target="../tags/tag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tags" Target="../tags/tag40.xml"/><Relationship Id="rId2" Type="http://schemas.openxmlformats.org/officeDocument/2006/relationships/image" Target="../media/image26.png"/><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tags" Target="../tags/tag42.xml"/><Relationship Id="rId2" Type="http://schemas.openxmlformats.org/officeDocument/2006/relationships/image" Target="../media/image28.png"/><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tags" Target="../tags/tag44.xml"/><Relationship Id="rId2" Type="http://schemas.openxmlformats.org/officeDocument/2006/relationships/image" Target="../media/image30.png"/><Relationship Id="rId1" Type="http://schemas.openxmlformats.org/officeDocument/2006/relationships/tags" Target="../tags/tag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tags" Target="../tags/tag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34.GI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5.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25" y="479394"/>
            <a:ext cx="11521737" cy="5252199"/>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3"/>
          <p:cNvSpPr/>
          <p:nvPr/>
        </p:nvSpPr>
        <p:spPr>
          <a:xfrm>
            <a:off x="3451985" y="-8885"/>
            <a:ext cx="8736476" cy="6877643"/>
          </a:xfrm>
          <a:custGeom>
            <a:avLst/>
            <a:gdLst>
              <a:gd name="connsiteX0" fmla="*/ 0 w 7747504"/>
              <a:gd name="connsiteY0" fmla="*/ 0 h 6858000"/>
              <a:gd name="connsiteX1" fmla="*/ 7747504 w 7747504"/>
              <a:gd name="connsiteY1" fmla="*/ 0 h 6858000"/>
              <a:gd name="connsiteX2" fmla="*/ 7747504 w 7747504"/>
              <a:gd name="connsiteY2" fmla="*/ 6858000 h 6858000"/>
              <a:gd name="connsiteX3" fmla="*/ 0 w 7747504"/>
              <a:gd name="connsiteY3" fmla="*/ 6858000 h 6858000"/>
              <a:gd name="connsiteX4" fmla="*/ 0 w 7747504"/>
              <a:gd name="connsiteY4" fmla="*/ 0 h 6858000"/>
              <a:gd name="connsiteX0-1" fmla="*/ 0 w 7747504"/>
              <a:gd name="connsiteY0-2" fmla="*/ 0 h 6858000"/>
              <a:gd name="connsiteX1-3" fmla="*/ 3121716 w 7747504"/>
              <a:gd name="connsiteY1-4" fmla="*/ 96819 h 6858000"/>
              <a:gd name="connsiteX2-5" fmla="*/ 7747504 w 7747504"/>
              <a:gd name="connsiteY2-6" fmla="*/ 6858000 h 6858000"/>
              <a:gd name="connsiteX3-7" fmla="*/ 0 w 7747504"/>
              <a:gd name="connsiteY3-8" fmla="*/ 6858000 h 6858000"/>
              <a:gd name="connsiteX4-9" fmla="*/ 0 w 7747504"/>
              <a:gd name="connsiteY4-10" fmla="*/ 0 h 6858000"/>
              <a:gd name="connsiteX0-11" fmla="*/ 0 w 7747504"/>
              <a:gd name="connsiteY0-12" fmla="*/ 0 h 6858000"/>
              <a:gd name="connsiteX1-13" fmla="*/ 6037038 w 7747504"/>
              <a:gd name="connsiteY1-14" fmla="*/ 32273 h 6858000"/>
              <a:gd name="connsiteX2-15" fmla="*/ 7747504 w 7747504"/>
              <a:gd name="connsiteY2-16" fmla="*/ 6858000 h 6858000"/>
              <a:gd name="connsiteX3-17" fmla="*/ 0 w 7747504"/>
              <a:gd name="connsiteY3-18" fmla="*/ 6858000 h 6858000"/>
              <a:gd name="connsiteX4-19" fmla="*/ 0 w 7747504"/>
              <a:gd name="connsiteY4-20" fmla="*/ 0 h 6858000"/>
              <a:gd name="connsiteX0-21" fmla="*/ 0 w 7747504"/>
              <a:gd name="connsiteY0-22" fmla="*/ 0 h 6858000"/>
              <a:gd name="connsiteX1-23" fmla="*/ 6058553 w 7747504"/>
              <a:gd name="connsiteY1-24" fmla="*/ 43030 h 6858000"/>
              <a:gd name="connsiteX2-25" fmla="*/ 7747504 w 7747504"/>
              <a:gd name="connsiteY2-26" fmla="*/ 6858000 h 6858000"/>
              <a:gd name="connsiteX3-27" fmla="*/ 0 w 7747504"/>
              <a:gd name="connsiteY3-28" fmla="*/ 6858000 h 6858000"/>
              <a:gd name="connsiteX4-29" fmla="*/ 0 w 7747504"/>
              <a:gd name="connsiteY4-30" fmla="*/ 0 h 6858000"/>
              <a:gd name="connsiteX0-31" fmla="*/ 0 w 7747504"/>
              <a:gd name="connsiteY0-32" fmla="*/ 0 h 6858000"/>
              <a:gd name="connsiteX1-33" fmla="*/ 6047795 w 7747504"/>
              <a:gd name="connsiteY1-34" fmla="*/ 10757 h 6858000"/>
              <a:gd name="connsiteX2-35" fmla="*/ 7747504 w 7747504"/>
              <a:gd name="connsiteY2-36" fmla="*/ 6858000 h 6858000"/>
              <a:gd name="connsiteX3-37" fmla="*/ 0 w 7747504"/>
              <a:gd name="connsiteY3-38" fmla="*/ 6858000 h 6858000"/>
              <a:gd name="connsiteX4-39" fmla="*/ 0 w 7747504"/>
              <a:gd name="connsiteY4-40" fmla="*/ 0 h 6858000"/>
              <a:gd name="connsiteX0-41" fmla="*/ 0 w 6047795"/>
              <a:gd name="connsiteY0-42" fmla="*/ 0 h 6858000"/>
              <a:gd name="connsiteX1-43" fmla="*/ 6047795 w 6047795"/>
              <a:gd name="connsiteY1-44" fmla="*/ 10757 h 6858000"/>
              <a:gd name="connsiteX2-45" fmla="*/ 5122638 w 6047795"/>
              <a:gd name="connsiteY2-46" fmla="*/ 6836484 h 6858000"/>
              <a:gd name="connsiteX3-47" fmla="*/ 0 w 6047795"/>
              <a:gd name="connsiteY3-48" fmla="*/ 6858000 h 6858000"/>
              <a:gd name="connsiteX4-49" fmla="*/ 0 w 6047795"/>
              <a:gd name="connsiteY4-50" fmla="*/ 0 h 6858000"/>
              <a:gd name="connsiteX0-51" fmla="*/ 0 w 6090826"/>
              <a:gd name="connsiteY0-52" fmla="*/ 0 h 6879515"/>
              <a:gd name="connsiteX1-53" fmla="*/ 6047795 w 6090826"/>
              <a:gd name="connsiteY1-54" fmla="*/ 10757 h 6879515"/>
              <a:gd name="connsiteX2-55" fmla="*/ 6090826 w 6090826"/>
              <a:gd name="connsiteY2-56" fmla="*/ 6879515 h 6879515"/>
              <a:gd name="connsiteX3-57" fmla="*/ 0 w 6090826"/>
              <a:gd name="connsiteY3-58" fmla="*/ 6858000 h 6879515"/>
              <a:gd name="connsiteX4-59" fmla="*/ 0 w 6090826"/>
              <a:gd name="connsiteY4-60" fmla="*/ 0 h 6879515"/>
              <a:gd name="connsiteX0-61" fmla="*/ 0 w 6101583"/>
              <a:gd name="connsiteY0-62" fmla="*/ 0 h 6890273"/>
              <a:gd name="connsiteX1-63" fmla="*/ 6047795 w 6101583"/>
              <a:gd name="connsiteY1-64" fmla="*/ 10757 h 6890273"/>
              <a:gd name="connsiteX2-65" fmla="*/ 6101583 w 6101583"/>
              <a:gd name="connsiteY2-66" fmla="*/ 6890273 h 6890273"/>
              <a:gd name="connsiteX3-67" fmla="*/ 0 w 6101583"/>
              <a:gd name="connsiteY3-68" fmla="*/ 6858000 h 6890273"/>
              <a:gd name="connsiteX4-69" fmla="*/ 0 w 6101583"/>
              <a:gd name="connsiteY4-70" fmla="*/ 0 h 6890273"/>
              <a:gd name="connsiteX0-71" fmla="*/ 3625327 w 6101583"/>
              <a:gd name="connsiteY0-72" fmla="*/ 0 h 6879516"/>
              <a:gd name="connsiteX1-73" fmla="*/ 6047795 w 6101583"/>
              <a:gd name="connsiteY1-74" fmla="*/ 0 h 6879516"/>
              <a:gd name="connsiteX2-75" fmla="*/ 6101583 w 6101583"/>
              <a:gd name="connsiteY2-76" fmla="*/ 6879516 h 6879516"/>
              <a:gd name="connsiteX3-77" fmla="*/ 0 w 6101583"/>
              <a:gd name="connsiteY3-78" fmla="*/ 6847243 h 6879516"/>
              <a:gd name="connsiteX4-79" fmla="*/ 3625327 w 6101583"/>
              <a:gd name="connsiteY4-80" fmla="*/ 0 h 6879516"/>
              <a:gd name="connsiteX0-81" fmla="*/ 3614569 w 6101583"/>
              <a:gd name="connsiteY0-82" fmla="*/ 10758 h 6879516"/>
              <a:gd name="connsiteX1-83" fmla="*/ 6047795 w 6101583"/>
              <a:gd name="connsiteY1-84" fmla="*/ 0 h 6879516"/>
              <a:gd name="connsiteX2-85" fmla="*/ 6101583 w 6101583"/>
              <a:gd name="connsiteY2-86" fmla="*/ 6879516 h 6879516"/>
              <a:gd name="connsiteX3-87" fmla="*/ 0 w 6101583"/>
              <a:gd name="connsiteY3-88" fmla="*/ 6847243 h 6879516"/>
              <a:gd name="connsiteX4-89" fmla="*/ 3614569 w 6101583"/>
              <a:gd name="connsiteY4-90" fmla="*/ 10758 h 6879516"/>
              <a:gd name="connsiteX0-91" fmla="*/ 4625788 w 7112802"/>
              <a:gd name="connsiteY0-92" fmla="*/ 10758 h 6879516"/>
              <a:gd name="connsiteX1-93" fmla="*/ 7059014 w 7112802"/>
              <a:gd name="connsiteY1-94" fmla="*/ 0 h 6879516"/>
              <a:gd name="connsiteX2-95" fmla="*/ 7112802 w 7112802"/>
              <a:gd name="connsiteY2-96" fmla="*/ 6879516 h 6879516"/>
              <a:gd name="connsiteX3-97" fmla="*/ 0 w 7112802"/>
              <a:gd name="connsiteY3-98" fmla="*/ 6858001 h 6879516"/>
              <a:gd name="connsiteX4-99" fmla="*/ 4625788 w 7112802"/>
              <a:gd name="connsiteY4-100" fmla="*/ 10758 h 6879516"/>
              <a:gd name="connsiteX0-101" fmla="*/ 4625788 w 7112802"/>
              <a:gd name="connsiteY0-102" fmla="*/ 10758 h 6879516"/>
              <a:gd name="connsiteX1-103" fmla="*/ 7091286 w 7112802"/>
              <a:gd name="connsiteY1-104" fmla="*/ 0 h 6879516"/>
              <a:gd name="connsiteX2-105" fmla="*/ 7112802 w 7112802"/>
              <a:gd name="connsiteY2-106" fmla="*/ 6879516 h 6879516"/>
              <a:gd name="connsiteX3-107" fmla="*/ 0 w 7112802"/>
              <a:gd name="connsiteY3-108" fmla="*/ 6858001 h 6879516"/>
              <a:gd name="connsiteX4-109" fmla="*/ 4625788 w 7112802"/>
              <a:gd name="connsiteY4-110" fmla="*/ 10758 h 6879516"/>
              <a:gd name="connsiteX0-111" fmla="*/ 2743722 w 7112802"/>
              <a:gd name="connsiteY0-112" fmla="*/ 1880 h 6879516"/>
              <a:gd name="connsiteX1-113" fmla="*/ 7091286 w 7112802"/>
              <a:gd name="connsiteY1-114" fmla="*/ 0 h 6879516"/>
              <a:gd name="connsiteX2-115" fmla="*/ 7112802 w 7112802"/>
              <a:gd name="connsiteY2-116" fmla="*/ 6879516 h 6879516"/>
              <a:gd name="connsiteX3-117" fmla="*/ 0 w 7112802"/>
              <a:gd name="connsiteY3-118" fmla="*/ 6858001 h 6879516"/>
              <a:gd name="connsiteX4-119" fmla="*/ 2743722 w 7112802"/>
              <a:gd name="connsiteY4-120" fmla="*/ 1880 h 6879516"/>
              <a:gd name="connsiteX0-121" fmla="*/ 3311893 w 7680973"/>
              <a:gd name="connsiteY0-122" fmla="*/ 1880 h 6929022"/>
              <a:gd name="connsiteX1-123" fmla="*/ 7659457 w 7680973"/>
              <a:gd name="connsiteY1-124" fmla="*/ 0 h 6929022"/>
              <a:gd name="connsiteX2-125" fmla="*/ 7680973 w 7680973"/>
              <a:gd name="connsiteY2-126" fmla="*/ 6879516 h 6929022"/>
              <a:gd name="connsiteX3-127" fmla="*/ 0 w 7680973"/>
              <a:gd name="connsiteY3-128" fmla="*/ 6929022 h 6929022"/>
              <a:gd name="connsiteX4-129" fmla="*/ 3311893 w 7680973"/>
              <a:gd name="connsiteY4-130" fmla="*/ 1880 h 6929022"/>
              <a:gd name="connsiteX0-131" fmla="*/ 3445058 w 7814138"/>
              <a:gd name="connsiteY0-132" fmla="*/ 1880 h 6879516"/>
              <a:gd name="connsiteX1-133" fmla="*/ 7792622 w 7814138"/>
              <a:gd name="connsiteY1-134" fmla="*/ 0 h 6879516"/>
              <a:gd name="connsiteX2-135" fmla="*/ 7814138 w 7814138"/>
              <a:gd name="connsiteY2-136" fmla="*/ 6879516 h 6879516"/>
              <a:gd name="connsiteX3-137" fmla="*/ 0 w 7814138"/>
              <a:gd name="connsiteY3-138" fmla="*/ 6875756 h 6879516"/>
              <a:gd name="connsiteX4-139" fmla="*/ 3445058 w 7814138"/>
              <a:gd name="connsiteY4-140" fmla="*/ 1880 h 6879516"/>
              <a:gd name="connsiteX0-141" fmla="*/ 2583924 w 7814138"/>
              <a:gd name="connsiteY0-142" fmla="*/ 1880 h 6879516"/>
              <a:gd name="connsiteX1-143" fmla="*/ 7792622 w 7814138"/>
              <a:gd name="connsiteY1-144" fmla="*/ 0 h 6879516"/>
              <a:gd name="connsiteX2-145" fmla="*/ 7814138 w 7814138"/>
              <a:gd name="connsiteY2-146" fmla="*/ 6879516 h 6879516"/>
              <a:gd name="connsiteX3-147" fmla="*/ 0 w 7814138"/>
              <a:gd name="connsiteY3-148" fmla="*/ 6875756 h 6879516"/>
              <a:gd name="connsiteX4-149" fmla="*/ 2583924 w 7814138"/>
              <a:gd name="connsiteY4-150" fmla="*/ 1880 h 6879516"/>
              <a:gd name="connsiteX0-151" fmla="*/ 5025284 w 10255498"/>
              <a:gd name="connsiteY0-152" fmla="*/ 1880 h 6879516"/>
              <a:gd name="connsiteX1-153" fmla="*/ 10233982 w 10255498"/>
              <a:gd name="connsiteY1-154" fmla="*/ 0 h 6879516"/>
              <a:gd name="connsiteX2-155" fmla="*/ 10255498 w 10255498"/>
              <a:gd name="connsiteY2-156" fmla="*/ 6879516 h 6879516"/>
              <a:gd name="connsiteX3-157" fmla="*/ 0 w 10255498"/>
              <a:gd name="connsiteY3-158" fmla="*/ 6858000 h 6879516"/>
              <a:gd name="connsiteX4-159" fmla="*/ 5025284 w 10255498"/>
              <a:gd name="connsiteY4-160" fmla="*/ 1880 h 6879516"/>
              <a:gd name="connsiteX0-161" fmla="*/ 6916227 w 12146441"/>
              <a:gd name="connsiteY0-162" fmla="*/ 1880 h 6893511"/>
              <a:gd name="connsiteX1-163" fmla="*/ 12124925 w 12146441"/>
              <a:gd name="connsiteY1-164" fmla="*/ 0 h 6893511"/>
              <a:gd name="connsiteX2-165" fmla="*/ 12146441 w 12146441"/>
              <a:gd name="connsiteY2-166" fmla="*/ 6879516 h 6893511"/>
              <a:gd name="connsiteX3-167" fmla="*/ 0 w 12146441"/>
              <a:gd name="connsiteY3-168" fmla="*/ 6893511 h 6893511"/>
              <a:gd name="connsiteX4-169" fmla="*/ 6916227 w 12146441"/>
              <a:gd name="connsiteY4-170" fmla="*/ 1880 h 6893511"/>
              <a:gd name="connsiteX0-171" fmla="*/ 4883241 w 10113455"/>
              <a:gd name="connsiteY0-172" fmla="*/ 1880 h 6884633"/>
              <a:gd name="connsiteX1-173" fmla="*/ 10091939 w 10113455"/>
              <a:gd name="connsiteY1-174" fmla="*/ 0 h 6884633"/>
              <a:gd name="connsiteX2-175" fmla="*/ 10113455 w 10113455"/>
              <a:gd name="connsiteY2-176" fmla="*/ 6879516 h 6884633"/>
              <a:gd name="connsiteX3-177" fmla="*/ 0 w 10113455"/>
              <a:gd name="connsiteY3-178" fmla="*/ 6884633 h 6884633"/>
              <a:gd name="connsiteX4-179" fmla="*/ 4883241 w 10113455"/>
              <a:gd name="connsiteY4-180" fmla="*/ 1880 h 6884633"/>
              <a:gd name="connsiteX0-181" fmla="*/ 5668550 w 10113455"/>
              <a:gd name="connsiteY0-182" fmla="*/ 0 h 6893553"/>
              <a:gd name="connsiteX1-183" fmla="*/ 10091939 w 10113455"/>
              <a:gd name="connsiteY1-184" fmla="*/ 8920 h 6893553"/>
              <a:gd name="connsiteX2-185" fmla="*/ 10113455 w 10113455"/>
              <a:gd name="connsiteY2-186" fmla="*/ 6888436 h 6893553"/>
              <a:gd name="connsiteX3-187" fmla="*/ 0 w 10113455"/>
              <a:gd name="connsiteY3-188" fmla="*/ 6893553 h 6893553"/>
              <a:gd name="connsiteX4-189" fmla="*/ 5668550 w 10113455"/>
              <a:gd name="connsiteY4-190" fmla="*/ 0 h 6893553"/>
              <a:gd name="connsiteX0-191" fmla="*/ 4291571 w 8736476"/>
              <a:gd name="connsiteY0-192" fmla="*/ 0 h 6904353"/>
              <a:gd name="connsiteX1-193" fmla="*/ 8714960 w 8736476"/>
              <a:gd name="connsiteY1-194" fmla="*/ 8920 h 6904353"/>
              <a:gd name="connsiteX2-195" fmla="*/ 8736476 w 8736476"/>
              <a:gd name="connsiteY2-196" fmla="*/ 6888436 h 6904353"/>
              <a:gd name="connsiteX3-197" fmla="*/ 0 w 8736476"/>
              <a:gd name="connsiteY3-198" fmla="*/ 6904353 h 6904353"/>
              <a:gd name="connsiteX4-199" fmla="*/ 4291571 w 8736476"/>
              <a:gd name="connsiteY4-200" fmla="*/ 0 h 6904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36476" h="6904353">
                <a:moveTo>
                  <a:pt x="4291571" y="0"/>
                </a:moveTo>
                <a:lnTo>
                  <a:pt x="8714960" y="8920"/>
                </a:lnTo>
                <a:lnTo>
                  <a:pt x="8736476" y="6888436"/>
                </a:lnTo>
                <a:lnTo>
                  <a:pt x="0" y="6904353"/>
                </a:lnTo>
                <a:lnTo>
                  <a:pt x="4291571" y="0"/>
                </a:lnTo>
                <a:close/>
              </a:path>
            </a:pathLst>
          </a:custGeom>
          <a:solidFill>
            <a:srgbClr val="3E4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092388" y="479394"/>
            <a:ext cx="6007224" cy="5899212"/>
            <a:chOff x="3729602" y="1062602"/>
            <a:chExt cx="4732793" cy="4732793"/>
          </a:xfrm>
        </p:grpSpPr>
        <p:sp>
          <p:nvSpPr>
            <p:cNvPr id="12" name="椭圆 11"/>
            <p:cNvSpPr/>
            <p:nvPr userDrawn="1"/>
          </p:nvSpPr>
          <p:spPr>
            <a:xfrm>
              <a:off x="4149147" y="1510924"/>
              <a:ext cx="3892118" cy="3892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3729602" y="1062602"/>
              <a:ext cx="4732793" cy="473279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16"/>
          <p:cNvSpPr txBox="1"/>
          <p:nvPr/>
        </p:nvSpPr>
        <p:spPr>
          <a:xfrm>
            <a:off x="5163774" y="4648390"/>
            <a:ext cx="1853884" cy="830997"/>
          </a:xfrm>
          <a:prstGeom prst="rect">
            <a:avLst/>
          </a:prstGeom>
          <a:noFill/>
        </p:spPr>
        <p:txBody>
          <a:bodyPr wrap="square" rtlCol="0">
            <a:spAutoFit/>
          </a:bodyPr>
          <a:lstStyle/>
          <a:p>
            <a:r>
              <a:rPr lang="zh-CN" altLang="en-US" sz="1600" b="1" dirty="0">
                <a:solidFill>
                  <a:srgbClr val="C14F4E"/>
                </a:solidFill>
                <a:latin typeface="微软雅黑" panose="020B0503020204020204" pitchFamily="34" charset="-122"/>
                <a:ea typeface="微软雅黑" panose="020B0503020204020204" pitchFamily="34" charset="-122"/>
              </a:rPr>
              <a:t>  第五组：</a:t>
            </a:r>
            <a:endParaRPr lang="en-US" altLang="zh-CN" sz="1600" b="1" dirty="0">
              <a:solidFill>
                <a:srgbClr val="C14F4E"/>
              </a:solidFill>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  李芷墨、全未祺、何星海、贺若桓</a:t>
            </a:r>
            <a:endParaRPr lang="zh-CN" altLang="en-US" sz="1600" b="1" dirty="0">
              <a:latin typeface="微软雅黑" panose="020B0503020204020204" pitchFamily="34" charset="-122"/>
              <a:ea typeface="微软雅黑" panose="020B0503020204020204" pitchFamily="34" charset="-122"/>
            </a:endParaRPr>
          </a:p>
        </p:txBody>
      </p:sp>
      <p:sp>
        <p:nvSpPr>
          <p:cNvPr id="24" name="文本框 20"/>
          <p:cNvSpPr txBox="1"/>
          <p:nvPr/>
        </p:nvSpPr>
        <p:spPr>
          <a:xfrm>
            <a:off x="3527144" y="3569257"/>
            <a:ext cx="5113097" cy="531940"/>
          </a:xfrm>
          <a:prstGeom prst="rect">
            <a:avLst/>
          </a:prstGeom>
          <a:noFill/>
        </p:spPr>
        <p:txBody>
          <a:bodyPr wrap="square">
            <a:spAutoFit/>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4530"/>
            <a:r>
              <a:rPr lang="zh-CN" altLang="en-US" sz="2400" b="1" dirty="0">
                <a:solidFill>
                  <a:schemeClr val="tx1"/>
                </a:solidFill>
                <a:ea typeface="时尚中黑简体" panose="01010104010101010101" pitchFamily="2" charset="-122"/>
              </a:rPr>
              <a:t>全国大气污染可视分析系统中期汇报</a:t>
            </a:r>
            <a:endParaRPr lang="en-US" altLang="zh-CN" sz="2400" b="1" dirty="0">
              <a:solidFill>
                <a:schemeClr val="tx1"/>
              </a:solidFill>
              <a:ea typeface="时尚中黑简体" panose="01010104010101010101" pitchFamily="2" charset="-122"/>
            </a:endParaRPr>
          </a:p>
        </p:txBody>
      </p:sp>
      <p:grpSp>
        <p:nvGrpSpPr>
          <p:cNvPr id="2" name="组合 1"/>
          <p:cNvGrpSpPr/>
          <p:nvPr/>
        </p:nvGrpSpPr>
        <p:grpSpPr>
          <a:xfrm>
            <a:off x="-7025" y="2125200"/>
            <a:ext cx="12181436" cy="2448450"/>
            <a:chOff x="10564" y="2190944"/>
            <a:chExt cx="12181436" cy="2448450"/>
          </a:xfrm>
        </p:grpSpPr>
        <p:cxnSp>
          <p:nvCxnSpPr>
            <p:cNvPr id="10" name="直接连接符 9"/>
            <p:cNvCxnSpPr/>
            <p:nvPr/>
          </p:nvCxnSpPr>
          <p:spPr>
            <a:xfrm>
              <a:off x="10564" y="3422135"/>
              <a:ext cx="12181436" cy="69766"/>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404699" y="4609994"/>
              <a:ext cx="5787301" cy="294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3042403" y="2190944"/>
              <a:ext cx="6057210" cy="1417184"/>
              <a:chOff x="3105491" y="3145727"/>
              <a:chExt cx="6057210" cy="1417184"/>
            </a:xfrm>
          </p:grpSpPr>
          <p:grpSp>
            <p:nvGrpSpPr>
              <p:cNvPr id="17" name="组合 16"/>
              <p:cNvGrpSpPr/>
              <p:nvPr/>
            </p:nvGrpSpPr>
            <p:grpSpPr>
              <a:xfrm>
                <a:off x="4137181" y="3145727"/>
                <a:ext cx="3975388" cy="1417184"/>
                <a:chOff x="4053281" y="3128762"/>
                <a:chExt cx="3975388" cy="1417184"/>
              </a:xfrm>
            </p:grpSpPr>
            <p:sp>
              <p:nvSpPr>
                <p:cNvPr id="20" name="文本框 9"/>
                <p:cNvSpPr txBox="1"/>
                <p:nvPr/>
              </p:nvSpPr>
              <p:spPr>
                <a:xfrm>
                  <a:off x="4244220" y="3330260"/>
                  <a:ext cx="3684104" cy="1015663"/>
                </a:xfrm>
                <a:prstGeom prst="rect">
                  <a:avLst/>
                </a:prstGeom>
                <a:noFill/>
              </p:spPr>
              <p:txBody>
                <a:bodyPr wrap="square" rtlCol="0">
                  <a:spAutoFit/>
                </a:bodyPr>
                <a:lstStyle/>
                <a:p>
                  <a:pPr algn="ctr"/>
                  <a:r>
                    <a:rPr lang="zh-CN" altLang="en-US" sz="6000" b="1" spc="300" dirty="0">
                      <a:solidFill>
                        <a:srgbClr val="C14F4E"/>
                      </a:solidFill>
                      <a:latin typeface="微软雅黑" panose="020B0503020204020204" pitchFamily="34" charset="-122"/>
                      <a:ea typeface="微软雅黑" panose="020B0503020204020204" pitchFamily="34" charset="-122"/>
                    </a:rPr>
                    <a:t>山东大学</a:t>
                  </a:r>
                  <a:endParaRPr lang="zh-CN" altLang="en-US" sz="6000" b="1" spc="300" dirty="0">
                    <a:solidFill>
                      <a:srgbClr val="C14F4E"/>
                    </a:solidFill>
                    <a:latin typeface="微软雅黑" panose="020B0503020204020204" pitchFamily="34" charset="-122"/>
                    <a:ea typeface="微软雅黑" panose="020B0503020204020204" pitchFamily="34" charset="-122"/>
                  </a:endParaRPr>
                </a:p>
              </p:txBody>
            </p:sp>
            <p:sp>
              <p:nvSpPr>
                <p:cNvPr id="21" name="矩形 20"/>
                <p:cNvSpPr/>
                <p:nvPr/>
              </p:nvSpPr>
              <p:spPr>
                <a:xfrm>
                  <a:off x="7770252" y="312876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053281" y="428414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3105491" y="3250330"/>
                <a:ext cx="4647317" cy="45719"/>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V="1">
                <a:off x="4503525" y="4411624"/>
                <a:ext cx="4659176" cy="45719"/>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a:off x="10564" y="2278460"/>
              <a:ext cx="3300527" cy="2781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3000">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168929" y="1106500"/>
            <a:ext cx="7854141" cy="46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530002" y="1021616"/>
            <a:ext cx="7131995" cy="465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372337" y="1008798"/>
            <a:ext cx="7447325" cy="484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926776" y="1151874"/>
            <a:ext cx="8338447" cy="4702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407289" y="1166365"/>
            <a:ext cx="7377421" cy="438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3003746" y="917346"/>
            <a:ext cx="6184508" cy="502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0" y="2914022"/>
            <a:ext cx="12192000" cy="394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1186" y="-44673"/>
            <a:ext cx="12192000" cy="3477226"/>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092388" y="479394"/>
            <a:ext cx="6007224" cy="5899212"/>
            <a:chOff x="3729602" y="1062602"/>
            <a:chExt cx="4732793" cy="4732793"/>
          </a:xfrm>
        </p:grpSpPr>
        <p:sp>
          <p:nvSpPr>
            <p:cNvPr id="15" name="椭圆 14"/>
            <p:cNvSpPr/>
            <p:nvPr userDrawn="1"/>
          </p:nvSpPr>
          <p:spPr>
            <a:xfrm>
              <a:off x="4149147" y="1510924"/>
              <a:ext cx="3892118" cy="3892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29602" y="1062602"/>
              <a:ext cx="4732793" cy="473279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3749439" y="2190944"/>
            <a:ext cx="4815643" cy="1417184"/>
            <a:chOff x="3812527" y="3145727"/>
            <a:chExt cx="4815643" cy="1417184"/>
          </a:xfrm>
        </p:grpSpPr>
        <p:grpSp>
          <p:nvGrpSpPr>
            <p:cNvPr id="19" name="组合 18"/>
            <p:cNvGrpSpPr/>
            <p:nvPr/>
          </p:nvGrpSpPr>
          <p:grpSpPr>
            <a:xfrm>
              <a:off x="3812527" y="3145727"/>
              <a:ext cx="4691110" cy="1417184"/>
              <a:chOff x="3728627" y="3128762"/>
              <a:chExt cx="4691110" cy="1417184"/>
            </a:xfrm>
          </p:grpSpPr>
          <p:sp>
            <p:nvSpPr>
              <p:cNvPr id="22" name="文本框 9"/>
              <p:cNvSpPr txBox="1"/>
              <p:nvPr/>
            </p:nvSpPr>
            <p:spPr>
              <a:xfrm>
                <a:off x="3728627" y="3549572"/>
                <a:ext cx="4691110"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AQI</a:t>
                </a:r>
                <a:r>
                  <a:rPr lang="zh-CN" altLang="en-US" sz="3600" dirty="0">
                    <a:latin typeface="微软雅黑" panose="020B0503020204020204" pitchFamily="34" charset="-122"/>
                    <a:ea typeface="微软雅黑" panose="020B0503020204020204" pitchFamily="34" charset="-122"/>
                  </a:rPr>
                  <a:t>计算与污染物成因</a:t>
                </a:r>
                <a:endParaRPr lang="zh-CN" altLang="en-US" sz="3600" b="1" spc="300" dirty="0">
                  <a:latin typeface="微软雅黑" panose="020B0503020204020204" pitchFamily="34" charset="-122"/>
                  <a:ea typeface="微软雅黑" panose="020B0503020204020204" pitchFamily="34" charset="-122"/>
                </a:endParaRPr>
              </a:p>
            </p:txBody>
          </p:sp>
          <p:sp>
            <p:nvSpPr>
              <p:cNvPr id="23" name="矩形 22"/>
              <p:cNvSpPr/>
              <p:nvPr/>
            </p:nvSpPr>
            <p:spPr>
              <a:xfrm>
                <a:off x="7770252" y="312876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4053281" y="428414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4009446" y="3250330"/>
              <a:ext cx="3743362" cy="45719"/>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4503525" y="4411623"/>
              <a:ext cx="4124645" cy="45719"/>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16"/>
          <p:cNvSpPr txBox="1"/>
          <p:nvPr/>
        </p:nvSpPr>
        <p:spPr>
          <a:xfrm>
            <a:off x="5371690" y="4766511"/>
            <a:ext cx="1470992" cy="400110"/>
          </a:xfrm>
          <a:prstGeom prst="rect">
            <a:avLst/>
          </a:prstGeom>
          <a:noFill/>
        </p:spPr>
        <p:txBody>
          <a:bodyPr wrap="square" rtlCol="0">
            <a:spAutoFit/>
          </a:bodyPr>
          <a:lstStyle/>
          <a:p>
            <a:pPr algn="ctr"/>
            <a:r>
              <a:rPr lang="zh-CN" altLang="en-US" sz="2000" b="1" dirty="0">
                <a:solidFill>
                  <a:srgbClr val="C14F4E"/>
                </a:solidFill>
                <a:latin typeface="微软雅黑" panose="020B0503020204020204" pitchFamily="34" charset="-122"/>
                <a:ea typeface="微软雅黑" panose="020B0503020204020204" pitchFamily="34" charset="-122"/>
              </a:rPr>
              <a:t>第二部分</a:t>
            </a:r>
            <a:endParaRPr lang="zh-CN" altLang="en-US" sz="2000" b="1" dirty="0">
              <a:solidFill>
                <a:srgbClr val="C14F4E"/>
              </a:solidFill>
              <a:latin typeface="微软雅黑" panose="020B0503020204020204" pitchFamily="34" charset="-122"/>
              <a:ea typeface="微软雅黑" panose="020B0503020204020204" pitchFamily="34" charset="-122"/>
            </a:endParaRPr>
          </a:p>
        </p:txBody>
      </p:sp>
      <p:sp>
        <p:nvSpPr>
          <p:cNvPr id="26" name="文本框 20"/>
          <p:cNvSpPr txBox="1"/>
          <p:nvPr/>
        </p:nvSpPr>
        <p:spPr>
          <a:xfrm>
            <a:off x="3958572" y="3884361"/>
            <a:ext cx="4272844" cy="312137"/>
          </a:xfrm>
          <a:prstGeom prst="rect">
            <a:avLst/>
          </a:prstGeom>
          <a:noFill/>
        </p:spPr>
        <p:txBody>
          <a:bodyPr wrap="square">
            <a:spAutoFit/>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4530"/>
            <a:r>
              <a:rPr lang="en-US" altLang="zh-CN" sz="1200" dirty="0">
                <a:solidFill>
                  <a:schemeClr val="tx1">
                    <a:lumMod val="65000"/>
                    <a:lumOff val="35000"/>
                  </a:schemeClr>
                </a:solidFill>
                <a:ea typeface="时尚中黑简体" panose="01010104010101010101" pitchFamily="2" charset="-122"/>
              </a:rPr>
              <a:t>IAQI</a:t>
            </a:r>
            <a:r>
              <a:rPr lang="zh-CN" altLang="en-US" sz="1200" dirty="0">
                <a:solidFill>
                  <a:schemeClr val="tx1">
                    <a:lumMod val="65000"/>
                    <a:lumOff val="35000"/>
                  </a:schemeClr>
                </a:solidFill>
                <a:ea typeface="时尚中黑简体" panose="01010104010101010101" pitchFamily="2" charset="-122"/>
              </a:rPr>
              <a:t>、</a:t>
            </a:r>
            <a:r>
              <a:rPr lang="en-US" altLang="zh-CN" sz="1200" dirty="0">
                <a:solidFill>
                  <a:schemeClr val="tx1">
                    <a:lumMod val="65000"/>
                    <a:lumOff val="35000"/>
                  </a:schemeClr>
                </a:solidFill>
                <a:ea typeface="时尚中黑简体" panose="01010104010101010101" pitchFamily="2" charset="-122"/>
              </a:rPr>
              <a:t>AQI</a:t>
            </a:r>
            <a:r>
              <a:rPr lang="zh-CN" altLang="en-US" sz="1200" dirty="0">
                <a:solidFill>
                  <a:schemeClr val="tx1">
                    <a:lumMod val="65000"/>
                    <a:lumOff val="35000"/>
                  </a:schemeClr>
                </a:solidFill>
                <a:ea typeface="时尚中黑简体" panose="01010104010101010101" pitchFamily="2" charset="-122"/>
              </a:rPr>
              <a:t>计算与污染物成因分析的数据处理</a:t>
            </a:r>
            <a:endParaRPr lang="zh-CN" altLang="en-US" sz="1200" dirty="0">
              <a:solidFill>
                <a:schemeClr val="tx1">
                  <a:lumMod val="65000"/>
                  <a:lumOff val="35000"/>
                </a:schemeClr>
              </a:solidFill>
              <a:ea typeface="时尚中黑简体"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3000">
        <p:circle/>
      </p:transition>
    </mc:Choice>
    <mc:Fallback>
      <p:transition spd="slow" advTm="3000">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2611" y="580509"/>
            <a:ext cx="1009408" cy="501038"/>
            <a:chOff x="680598" y="541180"/>
            <a:chExt cx="1009408" cy="501038"/>
          </a:xfrm>
        </p:grpSpPr>
        <p:sp>
          <p:nvSpPr>
            <p:cNvPr id="2" name="矩形 1"/>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2127083" cy="521970"/>
          </a:xfrm>
          <a:prstGeom prst="rect">
            <a:avLst/>
          </a:prstGeom>
          <a:noFill/>
        </p:spPr>
        <p:txBody>
          <a:bodyPr wrap="square" rtlCol="0">
            <a:spAutoFit/>
          </a:bodyPr>
          <a:lstStyle/>
          <a:p>
            <a:r>
              <a:rPr lang="en-US" altLang="zh-CN" sz="2800" b="1" dirty="0">
                <a:solidFill>
                  <a:srgbClr val="30333F"/>
                </a:solidFill>
                <a:latin typeface="微软雅黑" panose="020B0503020204020204" pitchFamily="34" charset="-122"/>
                <a:ea typeface="微软雅黑" panose="020B0503020204020204" pitchFamily="34" charset="-122"/>
              </a:rPr>
              <a:t>AQI</a:t>
            </a:r>
            <a:r>
              <a:rPr lang="zh-CN" altLang="en-US" sz="2800" b="1" dirty="0">
                <a:solidFill>
                  <a:srgbClr val="30333F"/>
                </a:solidFill>
                <a:latin typeface="微软雅黑" panose="020B0503020204020204" pitchFamily="34" charset="-122"/>
                <a:ea typeface="微软雅黑" panose="020B0503020204020204" pitchFamily="34" charset="-122"/>
              </a:rPr>
              <a:t>与</a:t>
            </a:r>
            <a:r>
              <a:rPr lang="en-US" altLang="zh-CN" sz="2800" b="1" dirty="0">
                <a:solidFill>
                  <a:srgbClr val="30333F"/>
                </a:solidFill>
                <a:latin typeface="微软雅黑" panose="020B0503020204020204" pitchFamily="34" charset="-122"/>
                <a:ea typeface="微软雅黑" panose="020B0503020204020204" pitchFamily="34" charset="-122"/>
              </a:rPr>
              <a:t>IAQI</a:t>
            </a:r>
            <a:endParaRPr lang="en-US" altLang="zh-CN" sz="2800" b="1" dirty="0">
              <a:solidFill>
                <a:srgbClr val="30333F"/>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805561" y="894938"/>
            <a:ext cx="2580877" cy="4196391"/>
            <a:chOff x="2706522" y="2073564"/>
            <a:chExt cx="2580877" cy="4196391"/>
          </a:xfrm>
        </p:grpSpPr>
        <p:sp>
          <p:nvSpPr>
            <p:cNvPr id="29" name="Freeform 13"/>
            <p:cNvSpPr>
              <a:spLocks noEditPoints="1"/>
            </p:cNvSpPr>
            <p:nvPr/>
          </p:nvSpPr>
          <p:spPr bwMode="auto">
            <a:xfrm>
              <a:off x="2706522" y="2073564"/>
              <a:ext cx="2580877" cy="3051270"/>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rgbClr val="C14F4E"/>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6"/>
            <p:cNvSpPr>
              <a:spLocks noEditPoints="1"/>
            </p:cNvSpPr>
            <p:nvPr/>
          </p:nvSpPr>
          <p:spPr bwMode="auto">
            <a:xfrm>
              <a:off x="3337434" y="5211921"/>
              <a:ext cx="1319053" cy="1058034"/>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rgbClr val="30333F"/>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1" name="Group 12"/>
            <p:cNvGrpSpPr/>
            <p:nvPr/>
          </p:nvGrpSpPr>
          <p:grpSpPr>
            <a:xfrm>
              <a:off x="2930110" y="2275783"/>
              <a:ext cx="2133701" cy="1909762"/>
              <a:chOff x="8169276" y="952501"/>
              <a:chExt cx="3781424" cy="3384550"/>
            </a:xfrm>
            <a:solidFill>
              <a:srgbClr val="C14F4E"/>
            </a:solidFill>
          </p:grpSpPr>
          <p:sp>
            <p:nvSpPr>
              <p:cNvPr id="32" name="Freeform 10"/>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1"/>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34" name="组合 33"/>
          <p:cNvGrpSpPr/>
          <p:nvPr/>
        </p:nvGrpSpPr>
        <p:grpSpPr>
          <a:xfrm>
            <a:off x="7799735" y="1468090"/>
            <a:ext cx="2655272" cy="1759648"/>
            <a:chOff x="5441908" y="2075552"/>
            <a:chExt cx="2655272" cy="1759648"/>
          </a:xfrm>
        </p:grpSpPr>
        <p:grpSp>
          <p:nvGrpSpPr>
            <p:cNvPr id="35" name="组合 34"/>
            <p:cNvGrpSpPr/>
            <p:nvPr/>
          </p:nvGrpSpPr>
          <p:grpSpPr>
            <a:xfrm>
              <a:off x="5441908" y="2075552"/>
              <a:ext cx="2655272" cy="1759648"/>
              <a:chOff x="385558" y="3616569"/>
              <a:chExt cx="2655272" cy="1759648"/>
            </a:xfrm>
          </p:grpSpPr>
          <p:sp>
            <p:nvSpPr>
              <p:cNvPr id="37" name="矩形 36"/>
              <p:cNvSpPr/>
              <p:nvPr/>
            </p:nvSpPr>
            <p:spPr>
              <a:xfrm>
                <a:off x="385558" y="3616569"/>
                <a:ext cx="2241974"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rgbClr val="C14F4E"/>
                    </a:solidFill>
                    <a:latin typeface="微软雅黑" panose="020B0503020204020204" pitchFamily="34" charset="-122"/>
                    <a:ea typeface="微软雅黑" panose="020B0503020204020204" pitchFamily="34" charset="-122"/>
                  </a:rPr>
                  <a:t>IAQI</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38" name="矩形 37"/>
              <p:cNvSpPr/>
              <p:nvPr/>
            </p:nvSpPr>
            <p:spPr>
              <a:xfrm>
                <a:off x="832998" y="4013152"/>
                <a:ext cx="2207832" cy="1363065"/>
              </a:xfrm>
              <a:prstGeom prst="rect">
                <a:avLst/>
              </a:prstGeom>
            </p:spPr>
            <p:txBody>
              <a:bodyPr wrap="square">
                <a:spAutoFit/>
              </a:bodyPr>
              <a:lstStyle/>
              <a:p>
                <a:pPr algn="just">
                  <a:lnSpc>
                    <a:spcPct val="120000"/>
                  </a:lnSpc>
                </a:pPr>
                <a:r>
                  <a:rPr sz="1400" dirty="0">
                    <a:solidFill>
                      <a:srgbClr val="30333F"/>
                    </a:solidFill>
                    <a:latin typeface="微软雅黑" panose="020B0503020204020204" pitchFamily="34" charset="-122"/>
                    <a:ea typeface="微软雅黑" panose="020B0503020204020204" pitchFamily="34" charset="-122"/>
                  </a:rPr>
                  <a:t>空气质量分指数（IAQI，Individual Air Quality </a:t>
                </a:r>
                <a:r>
                  <a:rPr sz="1400" dirty="0" err="1">
                    <a:solidFill>
                      <a:srgbClr val="30333F"/>
                    </a:solidFill>
                    <a:latin typeface="微软雅黑" panose="020B0503020204020204" pitchFamily="34" charset="-122"/>
                    <a:ea typeface="微软雅黑" panose="020B0503020204020204" pitchFamily="34" charset="-122"/>
                  </a:rPr>
                  <a:t>Index）是指根据单项污染物计算得出的空气质量指数</a:t>
                </a:r>
                <a:endParaRPr sz="1400" dirty="0">
                  <a:solidFill>
                    <a:srgbClr val="30333F"/>
                  </a:solidFill>
                  <a:latin typeface="微软雅黑" panose="020B0503020204020204" pitchFamily="34" charset="-122"/>
                  <a:ea typeface="微软雅黑" panose="020B0503020204020204" pitchFamily="34" charset="-122"/>
                </a:endParaRPr>
              </a:p>
            </p:txBody>
          </p:sp>
        </p:grpSp>
        <p:sp>
          <p:nvSpPr>
            <p:cNvPr id="36" name="矩形 35"/>
            <p:cNvSpPr/>
            <p:nvPr/>
          </p:nvSpPr>
          <p:spPr>
            <a:xfrm>
              <a:off x="5638235" y="2185321"/>
              <a:ext cx="251112" cy="222967"/>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a:off x="2321222" y="5178416"/>
            <a:ext cx="8010525" cy="1136015"/>
          </a:xfrm>
          <a:prstGeom prst="rect">
            <a:avLst/>
          </a:prstGeom>
        </p:spPr>
        <p:txBody>
          <a:bodyPr wrap="square">
            <a:noAutofit/>
          </a:bodyPr>
          <a:lstStyle/>
          <a:p>
            <a:pPr algn="just">
              <a:lnSpc>
                <a:spcPct val="120000"/>
              </a:lnSpc>
            </a:pPr>
            <a:r>
              <a:rPr lang="en-US" altLang="zh-CN" sz="1200" dirty="0">
                <a:solidFill>
                  <a:srgbClr val="30333F"/>
                </a:solidFill>
                <a:latin typeface="微软雅黑" panose="020B0503020204020204" pitchFamily="34" charset="-122"/>
                <a:ea typeface="微软雅黑" panose="020B0503020204020204" pitchFamily="34" charset="-122"/>
              </a:rPr>
              <a:t>       </a:t>
            </a:r>
            <a:r>
              <a:rPr lang="zh-CN" sz="1200" dirty="0">
                <a:solidFill>
                  <a:srgbClr val="30333F"/>
                </a:solidFill>
                <a:latin typeface="微软雅黑" panose="020B0503020204020204" pitchFamily="34" charset="-122"/>
                <a:ea typeface="微软雅黑" panose="020B0503020204020204" pitchFamily="34" charset="-122"/>
              </a:rPr>
              <a:t>我们小组</a:t>
            </a:r>
            <a:r>
              <a:rPr sz="1200" dirty="0">
                <a:solidFill>
                  <a:srgbClr val="30333F"/>
                </a:solidFill>
                <a:latin typeface="微软雅黑" panose="020B0503020204020204" pitchFamily="34" charset="-122"/>
                <a:ea typeface="微软雅黑" panose="020B0503020204020204" pitchFamily="34" charset="-122"/>
              </a:rPr>
              <a:t>根据 2012 年 2 月 29 日国务院发布新修订的《环境空气质量标准》（GB 3095-2012）中对</a:t>
            </a:r>
            <a:endParaRPr sz="1200" dirty="0">
              <a:solidFill>
                <a:srgbClr val="30333F"/>
              </a:solidFill>
              <a:latin typeface="微软雅黑" panose="020B0503020204020204" pitchFamily="34" charset="-122"/>
              <a:ea typeface="微软雅黑" panose="020B0503020204020204" pitchFamily="34" charset="-122"/>
            </a:endParaRPr>
          </a:p>
          <a:p>
            <a:pPr algn="just">
              <a:lnSpc>
                <a:spcPct val="120000"/>
              </a:lnSpc>
            </a:pPr>
            <a:r>
              <a:rPr sz="1200" dirty="0" err="1">
                <a:solidFill>
                  <a:srgbClr val="30333F"/>
                </a:solidFill>
                <a:latin typeface="微软雅黑" panose="020B0503020204020204" pitchFamily="34" charset="-122"/>
                <a:ea typeface="微软雅黑" panose="020B0503020204020204" pitchFamily="34" charset="-122"/>
              </a:rPr>
              <a:t>环境空气质量标准分级、主要污染物项目和这些污染物在各个级别下的浓度限值，对各项污染物的</a:t>
            </a:r>
            <a:r>
              <a:rPr sz="1200" dirty="0">
                <a:solidFill>
                  <a:srgbClr val="30333F"/>
                </a:solidFill>
                <a:latin typeface="微软雅黑" panose="020B0503020204020204" pitchFamily="34" charset="-122"/>
                <a:ea typeface="微软雅黑" panose="020B0503020204020204" pitchFamily="34" charset="-122"/>
              </a:rPr>
              <a:t> IAQI 与 AQI 进行了计算，并判断得出最终的污染等级。</a:t>
            </a:r>
            <a:endParaRPr sz="1200" dirty="0">
              <a:solidFill>
                <a:srgbClr val="30333F"/>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844677" y="1454036"/>
            <a:ext cx="2530516" cy="2770818"/>
            <a:chOff x="5889348" y="2098512"/>
            <a:chExt cx="2530516" cy="2770818"/>
          </a:xfrm>
        </p:grpSpPr>
        <p:grpSp>
          <p:nvGrpSpPr>
            <p:cNvPr id="45" name="组合 44"/>
            <p:cNvGrpSpPr/>
            <p:nvPr/>
          </p:nvGrpSpPr>
          <p:grpSpPr>
            <a:xfrm>
              <a:off x="5889348" y="2098512"/>
              <a:ext cx="2530516" cy="2770818"/>
              <a:chOff x="832998" y="3639529"/>
              <a:chExt cx="2530516" cy="2770818"/>
            </a:xfrm>
          </p:grpSpPr>
          <p:sp>
            <p:nvSpPr>
              <p:cNvPr id="47" name="矩形 46"/>
              <p:cNvSpPr/>
              <p:nvPr/>
            </p:nvSpPr>
            <p:spPr>
              <a:xfrm>
                <a:off x="1121540" y="3639529"/>
                <a:ext cx="2241974"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rgbClr val="C14F4E"/>
                    </a:solidFill>
                    <a:latin typeface="微软雅黑" panose="020B0503020204020204" pitchFamily="34" charset="-122"/>
                    <a:ea typeface="微软雅黑" panose="020B0503020204020204" pitchFamily="34" charset="-122"/>
                  </a:rPr>
                  <a:t>AQI</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48" name="矩形 47"/>
              <p:cNvSpPr/>
              <p:nvPr/>
            </p:nvSpPr>
            <p:spPr>
              <a:xfrm>
                <a:off x="832998" y="4013152"/>
                <a:ext cx="2207832" cy="2397195"/>
              </a:xfrm>
              <a:prstGeom prst="rect">
                <a:avLst/>
              </a:prstGeom>
            </p:spPr>
            <p:txBody>
              <a:bodyPr wrap="square">
                <a:spAutoFit/>
              </a:bodyPr>
              <a:lstStyle/>
              <a:p>
                <a:pPr algn="just">
                  <a:lnSpc>
                    <a:spcPct val="120000"/>
                  </a:lnSpc>
                </a:pPr>
                <a:r>
                  <a:rPr lang="zh-CN" altLang="en-US" sz="1400" dirty="0">
                    <a:solidFill>
                      <a:srgbClr val="30333F"/>
                    </a:solidFill>
                    <a:latin typeface="微软雅黑" panose="020B0503020204020204" pitchFamily="34" charset="-122"/>
                    <a:ea typeface="微软雅黑" panose="020B0503020204020204" pitchFamily="34" charset="-122"/>
                  </a:rPr>
                  <a:t>空气质量指数（AQI, Air Quality Index），是根据空气中的各种成分占比，将监测的空气浓度简化成为单一的概念性指数值形式。它将空气污染程度和空气质量状况分级表示，适合于表示城市的短期空气质量状况和变化趋势。</a:t>
                </a:r>
                <a:endParaRPr lang="zh-CN" altLang="en-US" sz="1400" dirty="0">
                  <a:solidFill>
                    <a:srgbClr val="30333F"/>
                  </a:solidFill>
                  <a:latin typeface="微软雅黑" panose="020B0503020204020204" pitchFamily="34" charset="-122"/>
                  <a:ea typeface="微软雅黑" panose="020B0503020204020204" pitchFamily="34" charset="-122"/>
                </a:endParaRPr>
              </a:p>
            </p:txBody>
          </p:sp>
        </p:grpSp>
        <p:sp>
          <p:nvSpPr>
            <p:cNvPr id="46" name="矩形 45"/>
            <p:cNvSpPr/>
            <p:nvPr/>
          </p:nvSpPr>
          <p:spPr>
            <a:xfrm>
              <a:off x="7917208" y="2214644"/>
              <a:ext cx="251112" cy="222967"/>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ransition spd="slow" advTm="3000">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3839414" cy="521970"/>
          </a:xfrm>
          <a:prstGeom prst="rect">
            <a:avLst/>
          </a:prstGeom>
          <a:noFill/>
        </p:spPr>
        <p:txBody>
          <a:bodyPr wrap="square" rtlCol="0">
            <a:spAutoFit/>
          </a:bodyPr>
          <a:lstStyle/>
          <a:p>
            <a:r>
              <a:rPr lang="en-US" altLang="zh-CN" sz="2800" b="1" dirty="0">
                <a:solidFill>
                  <a:srgbClr val="30333F"/>
                </a:solidFill>
                <a:latin typeface="微软雅黑" panose="020B0503020204020204" pitchFamily="34" charset="-122"/>
                <a:ea typeface="微软雅黑" panose="020B0503020204020204" pitchFamily="34" charset="-122"/>
              </a:rPr>
              <a:t>AQI</a:t>
            </a:r>
            <a:r>
              <a:rPr lang="zh-CN" altLang="en-US" sz="2800" b="1" dirty="0">
                <a:solidFill>
                  <a:srgbClr val="30333F"/>
                </a:solidFill>
                <a:latin typeface="微软雅黑" panose="020B0503020204020204" pitchFamily="34" charset="-122"/>
                <a:ea typeface="微软雅黑" panose="020B0503020204020204" pitchFamily="34" charset="-122"/>
              </a:rPr>
              <a:t>与</a:t>
            </a:r>
            <a:r>
              <a:rPr lang="en-US" altLang="zh-CN" sz="2800" b="1" dirty="0">
                <a:solidFill>
                  <a:srgbClr val="30333F"/>
                </a:solidFill>
                <a:latin typeface="微软雅黑" panose="020B0503020204020204" pitchFamily="34" charset="-122"/>
                <a:ea typeface="微软雅黑" panose="020B0503020204020204" pitchFamily="34" charset="-122"/>
              </a:rPr>
              <a:t>IAQI</a:t>
            </a:r>
            <a:endParaRPr lang="en-US" altLang="zh-CN"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639212" y="1223839"/>
            <a:ext cx="319533" cy="332633"/>
          </a:xfrm>
          <a:prstGeom prst="ellipse">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542290" y="1698625"/>
            <a:ext cx="514985" cy="2287270"/>
          </a:xfrm>
          <a:prstGeom prst="rect">
            <a:avLst/>
          </a:prstGeom>
          <a:noFill/>
        </p:spPr>
        <p:txBody>
          <a:bodyPr vert="eaVert" wrap="square" rtlCol="0">
            <a:spAutoFit/>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污染物浓度标准</a:t>
            </a:r>
            <a:endParaRPr lang="zh-CN" altLang="en-US" b="1" dirty="0">
              <a:solidFill>
                <a:srgbClr val="C14F4E"/>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custDataLst>
              <p:tags r:id="rId1"/>
            </p:custDataLst>
          </p:nvPr>
        </p:nvPicPr>
        <p:blipFill>
          <a:blip r:embed="rId2"/>
          <a:stretch>
            <a:fillRect/>
          </a:stretch>
        </p:blipFill>
        <p:spPr>
          <a:xfrm>
            <a:off x="2692400" y="1101725"/>
            <a:ext cx="7800340" cy="3481070"/>
          </a:xfrm>
          <a:prstGeom prst="rect">
            <a:avLst/>
          </a:prstGeom>
        </p:spPr>
      </p:pic>
      <p:sp>
        <p:nvSpPr>
          <p:cNvPr id="21" name="矩形 20"/>
          <p:cNvSpPr/>
          <p:nvPr>
            <p:custDataLst>
              <p:tags r:id="rId3"/>
            </p:custDataLst>
          </p:nvPr>
        </p:nvSpPr>
        <p:spPr>
          <a:xfrm>
            <a:off x="2638937" y="4776505"/>
            <a:ext cx="7800340" cy="328936"/>
          </a:xfrm>
          <a:prstGeom prst="rect">
            <a:avLst/>
          </a:prstGeom>
        </p:spPr>
        <p:txBody>
          <a:bodyPr wrap="square">
            <a:spAutoFit/>
          </a:bodyPr>
          <a:lstStyle/>
          <a:p>
            <a:pPr algn="just">
              <a:lnSpc>
                <a:spcPct val="120000"/>
              </a:lnSpc>
            </a:pPr>
            <a:r>
              <a:rPr lang="en-US" sz="1400" dirty="0">
                <a:solidFill>
                  <a:srgbClr val="30333F"/>
                </a:solidFill>
                <a:latin typeface="微软雅黑" panose="020B0503020204020204" pitchFamily="34" charset="-122"/>
                <a:ea typeface="微软雅黑" panose="020B0503020204020204" pitchFamily="34" charset="-122"/>
              </a:rPr>
              <a:t>  </a:t>
            </a:r>
            <a:r>
              <a:rPr lang="zh-CN" altLang="en-US" sz="1400" dirty="0">
                <a:solidFill>
                  <a:srgbClr val="30333F"/>
                </a:solidFill>
                <a:latin typeface="微软雅黑" panose="020B0503020204020204" pitchFamily="34" charset="-122"/>
                <a:ea typeface="微软雅黑" panose="020B0503020204020204" pitchFamily="34" charset="-122"/>
              </a:rPr>
              <a:t>我们组</a:t>
            </a:r>
            <a:r>
              <a:rPr sz="1400" dirty="0">
                <a:solidFill>
                  <a:srgbClr val="30333F"/>
                </a:solidFill>
                <a:latin typeface="微软雅黑" panose="020B0503020204020204" pitchFamily="34" charset="-122"/>
                <a:ea typeface="微软雅黑" panose="020B0503020204020204" pitchFamily="34" charset="-122"/>
              </a:rPr>
              <a:t>按照</a:t>
            </a:r>
            <a:r>
              <a:rPr lang="zh-CN" sz="1400" dirty="0">
                <a:solidFill>
                  <a:srgbClr val="30333F"/>
                </a:solidFill>
                <a:latin typeface="微软雅黑" panose="020B0503020204020204" pitchFamily="34" charset="-122"/>
                <a:ea typeface="微软雅黑" panose="020B0503020204020204" pitchFamily="34" charset="-122"/>
              </a:rPr>
              <a:t>如图</a:t>
            </a:r>
            <a:r>
              <a:rPr sz="1400" dirty="0">
                <a:solidFill>
                  <a:srgbClr val="30333F"/>
                </a:solidFill>
                <a:latin typeface="微软雅黑" panose="020B0503020204020204" pitchFamily="34" charset="-122"/>
                <a:ea typeface="微软雅黑" panose="020B0503020204020204" pitchFamily="34" charset="-122"/>
              </a:rPr>
              <a:t>空气质量分指数及对应的污染物项目浓度限值标准计算各污染物空气质量分指数</a:t>
            </a:r>
            <a:endParaRPr sz="1400" dirty="0">
              <a:solidFill>
                <a:srgbClr val="30333F"/>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0" y="6383493"/>
            <a:ext cx="9292441" cy="276999"/>
          </a:xfrm>
          <a:prstGeom prst="rect">
            <a:avLst/>
          </a:prstGeom>
          <a:noFill/>
        </p:spPr>
        <p:txBody>
          <a:bodyPr wrap="square" rtlCol="0">
            <a:spAutoFit/>
          </a:bodyPr>
          <a:lstStyle/>
          <a:p>
            <a:r>
              <a:rPr lang="en-US" altLang="zh-CN" sz="1200" dirty="0"/>
              <a:t>[1]</a:t>
            </a:r>
            <a:r>
              <a:rPr lang="zh-CN" altLang="en-US" sz="1200" dirty="0"/>
              <a:t>高庆先</a:t>
            </a:r>
            <a:r>
              <a:rPr lang="en-US" altLang="zh-CN" sz="1200" dirty="0"/>
              <a:t>,</a:t>
            </a:r>
            <a:r>
              <a:rPr lang="zh-CN" altLang="en-US" sz="1200" dirty="0"/>
              <a:t>刘俊蓉</a:t>
            </a:r>
            <a:r>
              <a:rPr lang="en-US" altLang="zh-CN" sz="1200" dirty="0"/>
              <a:t>,</a:t>
            </a:r>
            <a:r>
              <a:rPr lang="zh-CN" altLang="en-US" sz="1200" dirty="0"/>
              <a:t>李文涛等</a:t>
            </a:r>
            <a:r>
              <a:rPr lang="en-US" altLang="zh-CN" sz="1200" dirty="0"/>
              <a:t>.</a:t>
            </a:r>
            <a:r>
              <a:rPr lang="zh-CN" altLang="en-US" sz="1200" dirty="0"/>
              <a:t>中美空气质量指数</a:t>
            </a:r>
            <a:r>
              <a:rPr lang="en-US" altLang="zh-CN" sz="1200" dirty="0"/>
              <a:t>(AQI)</a:t>
            </a:r>
            <a:r>
              <a:rPr lang="zh-CN" altLang="en-US" sz="1200" dirty="0"/>
              <a:t>对比研究及启示</a:t>
            </a:r>
            <a:r>
              <a:rPr lang="en-US" altLang="zh-CN" sz="1200" dirty="0"/>
              <a:t>[J].</a:t>
            </a:r>
            <a:r>
              <a:rPr lang="zh-CN" altLang="en-US" sz="1200" dirty="0"/>
              <a:t>环境科学</a:t>
            </a:r>
            <a:r>
              <a:rPr lang="en-US" altLang="zh-CN" sz="1200" dirty="0"/>
              <a:t>,2015,36(04):1141-1147.DOI:10.13227/j.hjkx.2015.04.001.</a:t>
            </a:r>
            <a:endParaRPr lang="zh-CN" altLang="en-US" sz="1200" dirty="0"/>
          </a:p>
        </p:txBody>
      </p:sp>
    </p:spTree>
  </p:cSld>
  <p:clrMapOvr>
    <a:masterClrMapping/>
  </p:clrMapOvr>
  <p:transition spd="slow" advTm="3000">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3839414" cy="521970"/>
          </a:xfrm>
          <a:prstGeom prst="rect">
            <a:avLst/>
          </a:prstGeom>
          <a:noFill/>
        </p:spPr>
        <p:txBody>
          <a:bodyPr wrap="square" rtlCol="0">
            <a:spAutoFit/>
          </a:bodyPr>
          <a:lstStyle/>
          <a:p>
            <a:r>
              <a:rPr lang="en-US" altLang="zh-CN" sz="2800" b="1" dirty="0">
                <a:solidFill>
                  <a:srgbClr val="30333F"/>
                </a:solidFill>
                <a:latin typeface="微软雅黑" panose="020B0503020204020204" pitchFamily="34" charset="-122"/>
                <a:ea typeface="微软雅黑" panose="020B0503020204020204" pitchFamily="34" charset="-122"/>
              </a:rPr>
              <a:t>AQI</a:t>
            </a:r>
            <a:r>
              <a:rPr lang="zh-CN" altLang="en-US" sz="2800" b="1" dirty="0">
                <a:solidFill>
                  <a:srgbClr val="30333F"/>
                </a:solidFill>
                <a:latin typeface="微软雅黑" panose="020B0503020204020204" pitchFamily="34" charset="-122"/>
                <a:ea typeface="微软雅黑" panose="020B0503020204020204" pitchFamily="34" charset="-122"/>
              </a:rPr>
              <a:t>与</a:t>
            </a:r>
            <a:r>
              <a:rPr lang="en-US" altLang="zh-CN" sz="2800" b="1" dirty="0">
                <a:solidFill>
                  <a:srgbClr val="30333F"/>
                </a:solidFill>
                <a:latin typeface="微软雅黑" panose="020B0503020204020204" pitchFamily="34" charset="-122"/>
                <a:ea typeface="微软雅黑" panose="020B0503020204020204" pitchFamily="34" charset="-122"/>
              </a:rPr>
              <a:t>IAQI</a:t>
            </a:r>
            <a:endParaRPr lang="en-US" altLang="zh-CN"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639212" y="1223839"/>
            <a:ext cx="319533" cy="332633"/>
          </a:xfrm>
          <a:prstGeom prst="ellipse">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542290" y="1698625"/>
            <a:ext cx="514985" cy="2287270"/>
          </a:xfrm>
          <a:prstGeom prst="rect">
            <a:avLst/>
          </a:prstGeom>
          <a:noFill/>
        </p:spPr>
        <p:txBody>
          <a:bodyPr vert="eaVert" wrap="square" rtlCol="0">
            <a:spAutoFit/>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计算公式</a:t>
            </a:r>
            <a:endParaRPr lang="zh-CN" altLang="en-US" b="1" dirty="0">
              <a:solidFill>
                <a:srgbClr val="C14F4E"/>
              </a:solidFill>
              <a:latin typeface="微软雅黑" panose="020B0503020204020204" pitchFamily="34" charset="-122"/>
              <a:ea typeface="微软雅黑" panose="020B0503020204020204" pitchFamily="34" charset="-122"/>
            </a:endParaRPr>
          </a:p>
        </p:txBody>
      </p:sp>
      <p:sp>
        <p:nvSpPr>
          <p:cNvPr id="21" name="矩形 20"/>
          <p:cNvSpPr/>
          <p:nvPr>
            <p:custDataLst>
              <p:tags r:id="rId1"/>
            </p:custDataLst>
          </p:nvPr>
        </p:nvSpPr>
        <p:spPr>
          <a:xfrm>
            <a:off x="1793875" y="1223645"/>
            <a:ext cx="7800340" cy="295145"/>
          </a:xfrm>
          <a:prstGeom prst="rect">
            <a:avLst/>
          </a:prstGeom>
        </p:spPr>
        <p:txBody>
          <a:bodyPr wrap="square">
            <a:spAutoFit/>
          </a:bodyPr>
          <a:lstStyle/>
          <a:p>
            <a:pPr algn="just">
              <a:lnSpc>
                <a:spcPct val="120000"/>
              </a:lnSpc>
            </a:pPr>
            <a:r>
              <a:rPr lang="zh-CN" sz="1200" dirty="0">
                <a:solidFill>
                  <a:srgbClr val="30333F"/>
                </a:solidFill>
                <a:latin typeface="微软雅黑" panose="020B0503020204020204" pitchFamily="34" charset="-122"/>
                <a:ea typeface="微软雅黑" panose="020B0503020204020204" pitchFamily="34" charset="-122"/>
              </a:rPr>
              <a:t>我们小组根据相关标准</a:t>
            </a:r>
            <a:r>
              <a:rPr lang="zh-CN" altLang="en-US" sz="1200" dirty="0">
                <a:solidFill>
                  <a:srgbClr val="30333F"/>
                </a:solidFill>
                <a:latin typeface="微软雅黑" panose="020B0503020204020204" pitchFamily="34" charset="-122"/>
                <a:ea typeface="微软雅黑" panose="020B0503020204020204" pitchFamily="34" charset="-122"/>
              </a:rPr>
              <a:t>和论文</a:t>
            </a:r>
            <a:r>
              <a:rPr lang="zh-CN" sz="1200" dirty="0">
                <a:solidFill>
                  <a:srgbClr val="30333F"/>
                </a:solidFill>
                <a:latin typeface="微软雅黑" panose="020B0503020204020204" pitchFamily="34" charset="-122"/>
                <a:ea typeface="微软雅黑" panose="020B0503020204020204" pitchFamily="34" charset="-122"/>
              </a:rPr>
              <a:t>，使用如下公式计算</a:t>
            </a:r>
            <a:r>
              <a:rPr lang="en-US" altLang="zh-CN" sz="1200" dirty="0">
                <a:solidFill>
                  <a:srgbClr val="30333F"/>
                </a:solidFill>
                <a:latin typeface="微软雅黑" panose="020B0503020204020204" pitchFamily="34" charset="-122"/>
                <a:ea typeface="微软雅黑" panose="020B0503020204020204" pitchFamily="34" charset="-122"/>
              </a:rPr>
              <a:t>IAQI</a:t>
            </a:r>
            <a:r>
              <a:rPr lang="zh-CN" altLang="en-US" sz="1200" dirty="0">
                <a:solidFill>
                  <a:srgbClr val="30333F"/>
                </a:solidFill>
                <a:latin typeface="微软雅黑" panose="020B0503020204020204" pitchFamily="34" charset="-122"/>
                <a:ea typeface="微软雅黑" panose="020B0503020204020204" pitchFamily="34" charset="-122"/>
              </a:rPr>
              <a:t>与</a:t>
            </a:r>
            <a:r>
              <a:rPr lang="en-US" altLang="zh-CN" sz="1200" dirty="0">
                <a:solidFill>
                  <a:srgbClr val="30333F"/>
                </a:solidFill>
                <a:latin typeface="微软雅黑" panose="020B0503020204020204" pitchFamily="34" charset="-122"/>
                <a:ea typeface="微软雅黑" panose="020B0503020204020204" pitchFamily="34" charset="-122"/>
              </a:rPr>
              <a:t>AQI:</a:t>
            </a:r>
            <a:endParaRPr lang="en-US" altLang="zh-CN" sz="1200" dirty="0">
              <a:solidFill>
                <a:srgbClr val="30333F"/>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custDataLst>
              <p:tags r:id="rId2"/>
            </p:custDataLst>
          </p:nvPr>
        </p:nvPicPr>
        <p:blipFill>
          <a:blip r:embed="rId3"/>
          <a:stretch>
            <a:fillRect/>
          </a:stretch>
        </p:blipFill>
        <p:spPr>
          <a:xfrm>
            <a:off x="4425950" y="1670050"/>
            <a:ext cx="2987040" cy="426720"/>
          </a:xfrm>
          <a:prstGeom prst="rect">
            <a:avLst/>
          </a:prstGeom>
        </p:spPr>
      </p:pic>
      <p:sp>
        <p:nvSpPr>
          <p:cNvPr id="14" name="文本框 13"/>
          <p:cNvSpPr txBox="1"/>
          <p:nvPr/>
        </p:nvSpPr>
        <p:spPr>
          <a:xfrm>
            <a:off x="1687830" y="2230755"/>
            <a:ext cx="8251190" cy="1845310"/>
          </a:xfrm>
          <a:prstGeom prst="rect">
            <a:avLst/>
          </a:prstGeom>
          <a:noFill/>
        </p:spPr>
        <p:txBody>
          <a:bodyPr wrap="square" rtlCol="0">
            <a:spAutoFit/>
          </a:bodyPr>
          <a:lstStyle/>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其中，𝐵𝑃</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𝐻𝑖</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代表某</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特定污染物</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所在的</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最小区间</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的上限。𝐵𝑃</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𝐿𝑜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代表某特定污染物所在的</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最小区间</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的下限，𝐵𝑃</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𝐻𝑖</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 𝐵𝑃</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𝐿𝑜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代表该区间的上下限差值，为一个固定值。𝐼𝐴𝑄𝐼</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𝐻𝑖</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代表某特定污染物所在的最小区间对应的空气质量分指数(IAQI)的区间的上限，𝐼𝐴𝑄𝐼</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𝐿𝑜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代表某特定污染物所在的最小区间对应的空气质量分指数(IAQI)的区间的下限，𝐼𝐴𝑄𝐼𝐻𝑖 − 𝐼𝐴𝑄𝐼</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𝐿𝑜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代表该区间的上下限差值，为一个固定值。𝐶𝑝代表实际测得的污染物浓度，𝐶𝑝 − 𝐵𝑃</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𝐿𝑜</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代表污染物实际浓度与浓度指标的地位值之差，它不是一个固定值。整个乘积再加上各级别的起点指数即可算出该污染物的空气质量分指数。每种指标按照对应时间区间取值，在相同时间区间下的所有污染物的 IAQI 计算结果的</a:t>
            </a: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最大值</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作为这个时间区间的 AQI 数值。</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5"/>
          <p:cNvPicPr>
            <a:picLocks noChangeAspect="1"/>
          </p:cNvPicPr>
          <p:nvPr>
            <p:custDataLst>
              <p:tags r:id="rId4"/>
            </p:custDataLst>
          </p:nvPr>
        </p:nvPicPr>
        <p:blipFill>
          <a:blip r:embed="rId5"/>
          <a:stretch>
            <a:fillRect/>
          </a:stretch>
        </p:blipFill>
        <p:spPr>
          <a:xfrm>
            <a:off x="3204845" y="4357370"/>
            <a:ext cx="2558415" cy="2372995"/>
          </a:xfrm>
          <a:prstGeom prst="rect">
            <a:avLst/>
          </a:prstGeom>
        </p:spPr>
      </p:pic>
      <p:sp>
        <p:nvSpPr>
          <p:cNvPr id="19" name="矩形 18"/>
          <p:cNvSpPr/>
          <p:nvPr>
            <p:custDataLst>
              <p:tags r:id="rId6"/>
            </p:custDataLst>
          </p:nvPr>
        </p:nvSpPr>
        <p:spPr>
          <a:xfrm>
            <a:off x="1793875" y="4040505"/>
            <a:ext cx="7800340" cy="312420"/>
          </a:xfrm>
          <a:prstGeom prst="rect">
            <a:avLst/>
          </a:prstGeom>
        </p:spPr>
        <p:txBody>
          <a:bodyPr wrap="square">
            <a:spAutoFit/>
          </a:bodyPr>
          <a:lstStyle/>
          <a:p>
            <a:pPr algn="just">
              <a:lnSpc>
                <a:spcPct val="120000"/>
              </a:lnSpc>
            </a:pPr>
            <a:r>
              <a:rPr lang="zh-CN" altLang="en-US" sz="1200" dirty="0">
                <a:solidFill>
                  <a:srgbClr val="30333F"/>
                </a:solidFill>
                <a:latin typeface="微软雅黑" panose="020B0503020204020204" pitchFamily="34" charset="-122"/>
                <a:ea typeface="微软雅黑" panose="020B0503020204020204" pitchFamily="34" charset="-122"/>
              </a:rPr>
              <a:t>例如计算</a:t>
            </a:r>
            <a:r>
              <a:rPr lang="en-US" altLang="zh-CN" sz="1200" dirty="0">
                <a:solidFill>
                  <a:srgbClr val="30333F"/>
                </a:solidFill>
                <a:latin typeface="微软雅黑" panose="020B0503020204020204" pitchFamily="34" charset="-122"/>
                <a:ea typeface="微软雅黑" panose="020B0503020204020204" pitchFamily="34" charset="-122"/>
              </a:rPr>
              <a:t>co</a:t>
            </a:r>
            <a:r>
              <a:rPr lang="zh-CN" altLang="en-US" sz="1200" dirty="0">
                <a:solidFill>
                  <a:srgbClr val="30333F"/>
                </a:solidFill>
                <a:latin typeface="微软雅黑" panose="020B0503020204020204" pitchFamily="34" charset="-122"/>
                <a:ea typeface="微软雅黑" panose="020B0503020204020204" pitchFamily="34" charset="-122"/>
              </a:rPr>
              <a:t>的</a:t>
            </a:r>
            <a:r>
              <a:rPr lang="en-US" altLang="zh-CN" sz="1200" dirty="0">
                <a:solidFill>
                  <a:srgbClr val="30333F"/>
                </a:solidFill>
                <a:latin typeface="微软雅黑" panose="020B0503020204020204" pitchFamily="34" charset="-122"/>
                <a:ea typeface="微软雅黑" panose="020B0503020204020204" pitchFamily="34" charset="-122"/>
              </a:rPr>
              <a:t>IAQI</a:t>
            </a:r>
            <a:endParaRPr lang="en-US" altLang="zh-CN" sz="1200" dirty="0">
              <a:solidFill>
                <a:srgbClr val="30333F"/>
              </a:solidFill>
              <a:latin typeface="微软雅黑" panose="020B0503020204020204" pitchFamily="34" charset="-122"/>
              <a:ea typeface="微软雅黑" panose="020B0503020204020204" pitchFamily="34" charset="-122"/>
            </a:endParaRPr>
          </a:p>
        </p:txBody>
      </p:sp>
      <p:sp>
        <p:nvSpPr>
          <p:cNvPr id="22" name="矩形 21"/>
          <p:cNvSpPr/>
          <p:nvPr>
            <p:custDataLst>
              <p:tags r:id="rId7"/>
            </p:custDataLst>
          </p:nvPr>
        </p:nvSpPr>
        <p:spPr>
          <a:xfrm>
            <a:off x="5876925" y="4040505"/>
            <a:ext cx="7800340" cy="295145"/>
          </a:xfrm>
          <a:prstGeom prst="rect">
            <a:avLst/>
          </a:prstGeom>
        </p:spPr>
        <p:txBody>
          <a:bodyPr wrap="square">
            <a:spAutoFit/>
          </a:bodyPr>
          <a:lstStyle/>
          <a:p>
            <a:pPr algn="just">
              <a:lnSpc>
                <a:spcPct val="120000"/>
              </a:lnSpc>
            </a:pPr>
            <a:r>
              <a:rPr lang="zh-CN" altLang="en-US" sz="1200" dirty="0">
                <a:solidFill>
                  <a:srgbClr val="30333F"/>
                </a:solidFill>
                <a:latin typeface="微软雅黑" panose="020B0503020204020204" pitchFamily="34" charset="-122"/>
                <a:ea typeface="微软雅黑" panose="020B0503020204020204" pitchFamily="34" charset="-122"/>
              </a:rPr>
              <a:t>最终返回相同时间区间下</a:t>
            </a:r>
            <a:r>
              <a:rPr lang="en-US" altLang="zh-CN" sz="1200" dirty="0">
                <a:solidFill>
                  <a:srgbClr val="30333F"/>
                </a:solidFill>
                <a:latin typeface="微软雅黑" panose="020B0503020204020204" pitchFamily="34" charset="-122"/>
                <a:ea typeface="微软雅黑" panose="020B0503020204020204" pitchFamily="34" charset="-122"/>
              </a:rPr>
              <a:t>AQI</a:t>
            </a:r>
            <a:r>
              <a:rPr lang="zh-CN" altLang="en-US" sz="1200" dirty="0">
                <a:solidFill>
                  <a:srgbClr val="30333F"/>
                </a:solidFill>
                <a:latin typeface="微软雅黑" panose="020B0503020204020204" pitchFamily="34" charset="-122"/>
                <a:ea typeface="微软雅黑" panose="020B0503020204020204" pitchFamily="34" charset="-122"/>
              </a:rPr>
              <a:t>的最大值</a:t>
            </a:r>
            <a:endParaRPr lang="zh-CN" altLang="en-US" sz="1200" dirty="0">
              <a:solidFill>
                <a:srgbClr val="30333F"/>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custDataLst>
              <p:tags r:id="rId8"/>
            </p:custDataLst>
          </p:nvPr>
        </p:nvPicPr>
        <p:blipFill>
          <a:blip r:embed="rId9"/>
          <a:stretch>
            <a:fillRect/>
          </a:stretch>
        </p:blipFill>
        <p:spPr>
          <a:xfrm>
            <a:off x="5876925" y="4352925"/>
            <a:ext cx="5676900" cy="419100"/>
          </a:xfrm>
          <a:prstGeom prst="rect">
            <a:avLst/>
          </a:prstGeom>
        </p:spPr>
      </p:pic>
    </p:spTree>
  </p:cSld>
  <p:clrMapOvr>
    <a:masterClrMapping/>
  </p:clrMapOvr>
  <p:transition spd="slow" advTm="3000">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flipH="1">
            <a:off x="0" y="2157573"/>
            <a:ext cx="12192000" cy="4700427"/>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2157573"/>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39652" y="594334"/>
            <a:ext cx="11312696" cy="57271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116473" y="939963"/>
            <a:ext cx="4016880" cy="1107996"/>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r>
              <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36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Content</a:t>
            </a:r>
            <a:endParaRPr lang="zh-CN" altLang="en-US" sz="36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 name="组合 1"/>
          <p:cNvGrpSpPr/>
          <p:nvPr/>
        </p:nvGrpSpPr>
        <p:grpSpPr>
          <a:xfrm>
            <a:off x="-2414101" y="2592346"/>
            <a:ext cx="17014807" cy="4322804"/>
            <a:chOff x="-2414101" y="2592346"/>
            <a:chExt cx="17014807" cy="4322804"/>
          </a:xfrm>
        </p:grpSpPr>
        <p:grpSp>
          <p:nvGrpSpPr>
            <p:cNvPr id="23" name="组合 22"/>
            <p:cNvGrpSpPr/>
            <p:nvPr/>
          </p:nvGrpSpPr>
          <p:grpSpPr>
            <a:xfrm>
              <a:off x="-12122" y="2592346"/>
              <a:ext cx="12191999" cy="4322804"/>
              <a:chOff x="2968487" y="2687810"/>
              <a:chExt cx="6255026" cy="4322804"/>
            </a:xfrm>
          </p:grpSpPr>
          <p:sp>
            <p:nvSpPr>
              <p:cNvPr id="7" name="矩形 6"/>
              <p:cNvSpPr/>
              <p:nvPr/>
            </p:nvSpPr>
            <p:spPr>
              <a:xfrm>
                <a:off x="2968487" y="2687810"/>
                <a:ext cx="6255026" cy="309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flipH="1">
                <a:off x="5489520" y="3276621"/>
                <a:ext cx="1212960" cy="6255026"/>
              </a:xfrm>
              <a:prstGeom prst="rect">
                <a:avLst/>
              </a:prstGeom>
            </p:spPr>
          </p:pic>
        </p:grpSp>
        <p:sp>
          <p:nvSpPr>
            <p:cNvPr id="11" name="矩形 10"/>
            <p:cNvSpPr/>
            <p:nvPr/>
          </p:nvSpPr>
          <p:spPr>
            <a:xfrm>
              <a:off x="9456624" y="5361435"/>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71564" y="2782196"/>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796747" y="5456413"/>
              <a:ext cx="4803959" cy="47260"/>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2414101" y="2921591"/>
              <a:ext cx="4803959" cy="45719"/>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484555" y="3098735"/>
            <a:ext cx="1939440" cy="1821836"/>
            <a:chOff x="1366004" y="3301546"/>
            <a:chExt cx="1939440" cy="1821836"/>
          </a:xfrm>
        </p:grpSpPr>
        <p:sp>
          <p:nvSpPr>
            <p:cNvPr id="27" name="文本框 47"/>
            <p:cNvSpPr txBox="1"/>
            <p:nvPr/>
          </p:nvSpPr>
          <p:spPr>
            <a:xfrm>
              <a:off x="1366004" y="3301546"/>
              <a:ext cx="1052789" cy="1323439"/>
            </a:xfrm>
            <a:prstGeom prst="rect">
              <a:avLst/>
            </a:prstGeom>
            <a:noFill/>
          </p:spPr>
          <p:txBody>
            <a:bodyPr wrap="square" rtlCol="0">
              <a:spAutoFit/>
            </a:bodyPr>
            <a:lstStyle/>
            <a:p>
              <a:r>
                <a:rPr lang="en-US" altLang="zh-CN" sz="8000" b="1" dirty="0">
                  <a:solidFill>
                    <a:srgbClr val="3E4553"/>
                  </a:solidFill>
                  <a:latin typeface="Agency FB" panose="020B0503020202020204" pitchFamily="34" charset="0"/>
                </a:rPr>
                <a:t>1</a:t>
              </a:r>
              <a:endParaRPr lang="zh-CN" altLang="en-US" sz="8000" b="1" dirty="0">
                <a:solidFill>
                  <a:srgbClr val="3E4553"/>
                </a:solidFill>
                <a:latin typeface="Agency FB" panose="020B0503020202020204" pitchFamily="34" charset="0"/>
              </a:endParaRPr>
            </a:p>
          </p:txBody>
        </p:sp>
        <p:sp>
          <p:nvSpPr>
            <p:cNvPr id="28" name="文本框 45"/>
            <p:cNvSpPr txBox="1"/>
            <p:nvPr/>
          </p:nvSpPr>
          <p:spPr>
            <a:xfrm>
              <a:off x="1873063" y="3799943"/>
              <a:ext cx="1432381" cy="1323439"/>
            </a:xfrm>
            <a:prstGeom prst="rect">
              <a:avLst/>
            </a:prstGeom>
            <a:noFill/>
          </p:spPr>
          <p:txBody>
            <a:bodyPr wrap="square" rtlCol="0">
              <a:spAutoFit/>
            </a:bodyPr>
            <a:lstStyle/>
            <a:p>
              <a:r>
                <a:rPr lang="zh-CN" altLang="en-US" sz="4000" dirty="0">
                  <a:solidFill>
                    <a:srgbClr val="3E4553"/>
                  </a:solidFill>
                  <a:latin typeface="微软雅黑" panose="020B0503020204020204" pitchFamily="34" charset="-122"/>
                  <a:ea typeface="微软雅黑" panose="020B0503020204020204" pitchFamily="34" charset="-122"/>
                </a:rPr>
                <a:t>前沿论文</a:t>
              </a:r>
              <a:endParaRPr lang="zh-CN" altLang="en-US" sz="4000" dirty="0">
                <a:solidFill>
                  <a:srgbClr val="3E4553"/>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2890884" y="3097591"/>
            <a:ext cx="2994037" cy="2068057"/>
            <a:chOff x="3772343" y="3254235"/>
            <a:chExt cx="2179871" cy="2068057"/>
          </a:xfrm>
        </p:grpSpPr>
        <p:sp>
          <p:nvSpPr>
            <p:cNvPr id="32" name="文本框 42"/>
            <p:cNvSpPr txBox="1"/>
            <p:nvPr/>
          </p:nvSpPr>
          <p:spPr>
            <a:xfrm>
              <a:off x="4329891" y="3752632"/>
              <a:ext cx="1622323" cy="1569660"/>
            </a:xfrm>
            <a:prstGeom prst="rect">
              <a:avLst/>
            </a:prstGeom>
            <a:noFill/>
          </p:spPr>
          <p:txBody>
            <a:bodyPr wrap="square" rtlCol="0">
              <a:spAutoFit/>
            </a:bodyPr>
            <a:lstStyle/>
            <a:p>
              <a:r>
                <a:rPr lang="en-US" altLang="zh-CN" sz="4000" dirty="0">
                  <a:solidFill>
                    <a:srgbClr val="3E4553"/>
                  </a:solidFill>
                  <a:latin typeface="微软雅黑" panose="020B0503020204020204" pitchFamily="34" charset="-122"/>
                  <a:ea typeface="微软雅黑" panose="020B0503020204020204" pitchFamily="34" charset="-122"/>
                </a:rPr>
                <a:t>AQI</a:t>
              </a:r>
              <a:r>
                <a:rPr lang="zh-CN" altLang="en-US" sz="4000" dirty="0">
                  <a:solidFill>
                    <a:srgbClr val="3E4553"/>
                  </a:solidFill>
                  <a:latin typeface="微软雅黑" panose="020B0503020204020204" pitchFamily="34" charset="-122"/>
                  <a:ea typeface="微软雅黑" panose="020B0503020204020204" pitchFamily="34" charset="-122"/>
                </a:rPr>
                <a:t>与</a:t>
              </a:r>
              <a:endParaRPr lang="en-US" altLang="zh-CN" sz="4000" dirty="0">
                <a:solidFill>
                  <a:srgbClr val="3E4553"/>
                </a:solidFill>
                <a:latin typeface="微软雅黑" panose="020B0503020204020204" pitchFamily="34" charset="-122"/>
                <a:ea typeface="微软雅黑" panose="020B0503020204020204" pitchFamily="34" charset="-122"/>
              </a:endParaRPr>
            </a:p>
            <a:p>
              <a:r>
                <a:rPr lang="zh-CN" altLang="en-US" sz="4000" dirty="0">
                  <a:solidFill>
                    <a:srgbClr val="3E4553"/>
                  </a:solidFill>
                  <a:latin typeface="微软雅黑" panose="020B0503020204020204" pitchFamily="34" charset="-122"/>
                  <a:ea typeface="微软雅黑" panose="020B0503020204020204" pitchFamily="34" charset="-122"/>
                </a:rPr>
                <a:t>污染成因</a:t>
              </a:r>
              <a:endParaRPr lang="en-US" altLang="zh-CN" sz="4000" dirty="0">
                <a:solidFill>
                  <a:srgbClr val="3E4553"/>
                </a:solidFill>
                <a:latin typeface="微软雅黑" panose="020B0503020204020204" pitchFamily="34" charset="-122"/>
                <a:ea typeface="微软雅黑" panose="020B0503020204020204" pitchFamily="34" charset="-122"/>
              </a:endParaRPr>
            </a:p>
            <a:p>
              <a:r>
                <a:rPr lang="zh-CN" altLang="en-US" sz="1600" dirty="0">
                  <a:solidFill>
                    <a:srgbClr val="3E4553"/>
                  </a:solidFill>
                  <a:latin typeface="微软雅黑" panose="020B0503020204020204" pitchFamily="34" charset="-122"/>
                  <a:ea typeface="微软雅黑" panose="020B0503020204020204" pitchFamily="34" charset="-122"/>
                </a:rPr>
                <a:t>（结合论文）</a:t>
              </a:r>
              <a:endParaRPr lang="zh-CN" altLang="en-US" sz="1600" dirty="0">
                <a:solidFill>
                  <a:srgbClr val="3E4553"/>
                </a:solidFill>
                <a:latin typeface="微软雅黑" panose="020B0503020204020204" pitchFamily="34" charset="-122"/>
                <a:ea typeface="微软雅黑" panose="020B0503020204020204" pitchFamily="34" charset="-122"/>
              </a:endParaRPr>
            </a:p>
          </p:txBody>
        </p:sp>
        <p:sp>
          <p:nvSpPr>
            <p:cNvPr id="33" name="文本框 49"/>
            <p:cNvSpPr txBox="1"/>
            <p:nvPr/>
          </p:nvSpPr>
          <p:spPr>
            <a:xfrm>
              <a:off x="3772343" y="3254235"/>
              <a:ext cx="1674772" cy="1323439"/>
            </a:xfrm>
            <a:prstGeom prst="rect">
              <a:avLst/>
            </a:prstGeom>
            <a:noFill/>
          </p:spPr>
          <p:txBody>
            <a:bodyPr wrap="square" rtlCol="0">
              <a:spAutoFit/>
            </a:bodyPr>
            <a:lstStyle/>
            <a:p>
              <a:r>
                <a:rPr lang="en-US" altLang="zh-CN" sz="8000" b="1" dirty="0">
                  <a:solidFill>
                    <a:srgbClr val="3E4553"/>
                  </a:solidFill>
                  <a:latin typeface="Agency FB" panose="020B0503020202020204" pitchFamily="34" charset="0"/>
                </a:rPr>
                <a:t>2</a:t>
              </a:r>
              <a:endParaRPr lang="zh-CN" altLang="en-US" sz="8000" b="1" dirty="0">
                <a:solidFill>
                  <a:srgbClr val="3E4553"/>
                </a:solidFill>
                <a:latin typeface="Agency FB" panose="020B0503020202020204" pitchFamily="34" charset="0"/>
              </a:endParaRPr>
            </a:p>
          </p:txBody>
        </p:sp>
      </p:grpSp>
      <p:grpSp>
        <p:nvGrpSpPr>
          <p:cNvPr id="35" name="组合 34"/>
          <p:cNvGrpSpPr/>
          <p:nvPr/>
        </p:nvGrpSpPr>
        <p:grpSpPr>
          <a:xfrm>
            <a:off x="6130346" y="3044000"/>
            <a:ext cx="3004765" cy="2098834"/>
            <a:chOff x="5826884" y="3426755"/>
            <a:chExt cx="2098026" cy="2098834"/>
          </a:xfrm>
        </p:grpSpPr>
        <p:sp>
          <p:nvSpPr>
            <p:cNvPr id="37" name="文本框 46"/>
            <p:cNvSpPr txBox="1"/>
            <p:nvPr/>
          </p:nvSpPr>
          <p:spPr>
            <a:xfrm>
              <a:off x="6302587" y="3925151"/>
              <a:ext cx="1622323" cy="1600438"/>
            </a:xfrm>
            <a:prstGeom prst="rect">
              <a:avLst/>
            </a:prstGeom>
            <a:noFill/>
          </p:spPr>
          <p:txBody>
            <a:bodyPr wrap="square" rtlCol="0">
              <a:spAutoFit/>
            </a:bodyPr>
            <a:lstStyle/>
            <a:p>
              <a:r>
                <a:rPr lang="zh-CN" altLang="en-US" sz="4000" dirty="0">
                  <a:solidFill>
                    <a:srgbClr val="3E4553"/>
                  </a:solidFill>
                  <a:latin typeface="微软雅黑" panose="020B0503020204020204" pitchFamily="34" charset="-122"/>
                  <a:ea typeface="微软雅黑" panose="020B0503020204020204" pitchFamily="34" charset="-122"/>
                </a:rPr>
                <a:t>污染类型与分类</a:t>
              </a:r>
              <a:endParaRPr lang="en-US" altLang="zh-CN" sz="4000" dirty="0">
                <a:solidFill>
                  <a:srgbClr val="3E4553"/>
                </a:solidFill>
                <a:latin typeface="微软雅黑" panose="020B0503020204020204" pitchFamily="34" charset="-122"/>
                <a:ea typeface="微软雅黑" panose="020B0503020204020204" pitchFamily="34" charset="-122"/>
              </a:endParaRPr>
            </a:p>
            <a:p>
              <a:r>
                <a:rPr lang="zh-CN" altLang="en-US" sz="1600" dirty="0">
                  <a:solidFill>
                    <a:srgbClr val="3E4553"/>
                  </a:solidFill>
                  <a:latin typeface="微软雅黑" panose="020B0503020204020204" pitchFamily="34" charset="-122"/>
                  <a:ea typeface="微软雅黑" panose="020B0503020204020204" pitchFamily="34" charset="-122"/>
                </a:rPr>
                <a:t>（结合论文）</a:t>
              </a:r>
              <a:endParaRPr lang="zh-CN" altLang="en-US" sz="1600" dirty="0">
                <a:solidFill>
                  <a:srgbClr val="3E4553"/>
                </a:solidFill>
                <a:latin typeface="微软雅黑" panose="020B0503020204020204" pitchFamily="34" charset="-122"/>
                <a:ea typeface="微软雅黑" panose="020B0503020204020204" pitchFamily="34" charset="-122"/>
              </a:endParaRPr>
            </a:p>
          </p:txBody>
        </p:sp>
        <p:sp>
          <p:nvSpPr>
            <p:cNvPr id="38" name="文本框 50"/>
            <p:cNvSpPr txBox="1"/>
            <p:nvPr/>
          </p:nvSpPr>
          <p:spPr>
            <a:xfrm>
              <a:off x="5826884" y="3426755"/>
              <a:ext cx="1674772" cy="1323439"/>
            </a:xfrm>
            <a:prstGeom prst="rect">
              <a:avLst/>
            </a:prstGeom>
            <a:noFill/>
          </p:spPr>
          <p:txBody>
            <a:bodyPr wrap="square" rtlCol="0">
              <a:spAutoFit/>
            </a:bodyPr>
            <a:lstStyle/>
            <a:p>
              <a:r>
                <a:rPr lang="en-US" altLang="zh-CN" sz="8000" b="1" dirty="0">
                  <a:solidFill>
                    <a:srgbClr val="3E4553"/>
                  </a:solidFill>
                  <a:latin typeface="Agency FB" panose="020B0503020202020204" pitchFamily="34" charset="0"/>
                </a:rPr>
                <a:t>3</a:t>
              </a:r>
              <a:endParaRPr lang="zh-CN" altLang="en-US" sz="8000" b="1" dirty="0">
                <a:solidFill>
                  <a:srgbClr val="3E4553"/>
                </a:solidFill>
                <a:latin typeface="Agency FB" panose="020B0503020202020204" pitchFamily="34" charset="0"/>
              </a:endParaRPr>
            </a:p>
          </p:txBody>
        </p:sp>
      </p:grpSp>
      <p:grpSp>
        <p:nvGrpSpPr>
          <p:cNvPr id="40" name="组合 39"/>
          <p:cNvGrpSpPr/>
          <p:nvPr/>
        </p:nvGrpSpPr>
        <p:grpSpPr>
          <a:xfrm>
            <a:off x="9426824" y="3065973"/>
            <a:ext cx="2228502" cy="1821835"/>
            <a:chOff x="8434307" y="3485651"/>
            <a:chExt cx="2228502" cy="1821835"/>
          </a:xfrm>
        </p:grpSpPr>
        <p:sp>
          <p:nvSpPr>
            <p:cNvPr id="42" name="文本框 43"/>
            <p:cNvSpPr txBox="1"/>
            <p:nvPr/>
          </p:nvSpPr>
          <p:spPr>
            <a:xfrm>
              <a:off x="9040486" y="3984047"/>
              <a:ext cx="1622323" cy="1323439"/>
            </a:xfrm>
            <a:prstGeom prst="rect">
              <a:avLst/>
            </a:prstGeom>
            <a:noFill/>
          </p:spPr>
          <p:txBody>
            <a:bodyPr wrap="square" rtlCol="0">
              <a:spAutoFit/>
            </a:bodyPr>
            <a:lstStyle/>
            <a:p>
              <a:r>
                <a:rPr lang="zh-CN" altLang="en-US" sz="4000" dirty="0">
                  <a:solidFill>
                    <a:srgbClr val="3E4553"/>
                  </a:solidFill>
                  <a:latin typeface="微软雅黑" panose="020B0503020204020204" pitchFamily="34" charset="-122"/>
                  <a:ea typeface="微软雅黑" panose="020B0503020204020204" pitchFamily="34" charset="-122"/>
                </a:rPr>
                <a:t>项目进展</a:t>
              </a:r>
              <a:endParaRPr lang="zh-CN" altLang="en-US" sz="4000" dirty="0">
                <a:solidFill>
                  <a:srgbClr val="3E4553"/>
                </a:solidFill>
                <a:latin typeface="微软雅黑" panose="020B0503020204020204" pitchFamily="34" charset="-122"/>
                <a:ea typeface="微软雅黑" panose="020B0503020204020204" pitchFamily="34" charset="-122"/>
              </a:endParaRPr>
            </a:p>
          </p:txBody>
        </p:sp>
        <p:sp>
          <p:nvSpPr>
            <p:cNvPr id="43" name="文本框 51"/>
            <p:cNvSpPr txBox="1"/>
            <p:nvPr/>
          </p:nvSpPr>
          <p:spPr>
            <a:xfrm>
              <a:off x="8434307" y="3485651"/>
              <a:ext cx="1674772" cy="1323439"/>
            </a:xfrm>
            <a:prstGeom prst="rect">
              <a:avLst/>
            </a:prstGeom>
            <a:noFill/>
          </p:spPr>
          <p:txBody>
            <a:bodyPr wrap="square" rtlCol="0">
              <a:spAutoFit/>
            </a:bodyPr>
            <a:lstStyle/>
            <a:p>
              <a:r>
                <a:rPr lang="en-US" altLang="zh-CN" sz="8000" b="1" dirty="0">
                  <a:solidFill>
                    <a:srgbClr val="3E4553"/>
                  </a:solidFill>
                  <a:latin typeface="Agency FB" panose="020B0503020202020204" pitchFamily="34" charset="0"/>
                </a:rPr>
                <a:t>4</a:t>
              </a:r>
              <a:endParaRPr lang="zh-CN" altLang="en-US" sz="8000" b="1" dirty="0">
                <a:solidFill>
                  <a:srgbClr val="3E4553"/>
                </a:solidFill>
                <a:latin typeface="Agency FB" panose="020B0503020202020204" pitchFamily="34" charset="0"/>
              </a:endParaRPr>
            </a:p>
          </p:txBody>
        </p:sp>
      </p:grpSp>
    </p:spTree>
  </p:cSld>
  <p:clrMapOvr>
    <a:masterClrMapping/>
  </p:clrMapOvr>
  <p:transition spd="slow" advTm="3000">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3839414" cy="521970"/>
          </a:xfrm>
          <a:prstGeom prst="rect">
            <a:avLst/>
          </a:prstGeom>
          <a:noFill/>
        </p:spPr>
        <p:txBody>
          <a:bodyPr wrap="square" rtlCol="0">
            <a:spAutoFit/>
          </a:bodyPr>
          <a:lstStyle/>
          <a:p>
            <a:r>
              <a:rPr lang="en-US" altLang="zh-CN" sz="2800" b="1" dirty="0">
                <a:solidFill>
                  <a:srgbClr val="30333F"/>
                </a:solidFill>
                <a:latin typeface="微软雅黑" panose="020B0503020204020204" pitchFamily="34" charset="-122"/>
                <a:ea typeface="微软雅黑" panose="020B0503020204020204" pitchFamily="34" charset="-122"/>
              </a:rPr>
              <a:t>AQI</a:t>
            </a:r>
            <a:r>
              <a:rPr lang="zh-CN" altLang="en-US" sz="2800" b="1" dirty="0">
                <a:solidFill>
                  <a:srgbClr val="30333F"/>
                </a:solidFill>
                <a:latin typeface="微软雅黑" panose="020B0503020204020204" pitchFamily="34" charset="-122"/>
                <a:ea typeface="微软雅黑" panose="020B0503020204020204" pitchFamily="34" charset="-122"/>
              </a:rPr>
              <a:t>与</a:t>
            </a:r>
            <a:r>
              <a:rPr lang="en-US" altLang="zh-CN" sz="2800" b="1" dirty="0">
                <a:solidFill>
                  <a:srgbClr val="30333F"/>
                </a:solidFill>
                <a:latin typeface="微软雅黑" panose="020B0503020204020204" pitchFamily="34" charset="-122"/>
                <a:ea typeface="微软雅黑" panose="020B0503020204020204" pitchFamily="34" charset="-122"/>
              </a:rPr>
              <a:t>IAQI</a:t>
            </a:r>
            <a:endParaRPr lang="en-US" altLang="zh-CN"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639212" y="1223839"/>
            <a:ext cx="319533" cy="332633"/>
          </a:xfrm>
          <a:prstGeom prst="ellipse">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542290" y="1698625"/>
            <a:ext cx="514985" cy="2287270"/>
          </a:xfrm>
          <a:prstGeom prst="rect">
            <a:avLst/>
          </a:prstGeom>
          <a:noFill/>
        </p:spPr>
        <p:txBody>
          <a:bodyPr vert="eaVert" wrap="square" rtlCol="0">
            <a:spAutoFit/>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应用举例</a:t>
            </a:r>
            <a:endParaRPr lang="zh-CN" altLang="en-US" b="1" dirty="0">
              <a:solidFill>
                <a:srgbClr val="C14F4E"/>
              </a:solidFill>
              <a:latin typeface="微软雅黑" panose="020B0503020204020204" pitchFamily="34" charset="-122"/>
              <a:ea typeface="微软雅黑" panose="020B0503020204020204" pitchFamily="34" charset="-122"/>
            </a:endParaRPr>
          </a:p>
        </p:txBody>
      </p:sp>
      <p:sp>
        <p:nvSpPr>
          <p:cNvPr id="21" name="矩形 20"/>
          <p:cNvSpPr/>
          <p:nvPr>
            <p:custDataLst>
              <p:tags r:id="rId1"/>
            </p:custDataLst>
          </p:nvPr>
        </p:nvSpPr>
        <p:spPr>
          <a:xfrm>
            <a:off x="1793875" y="1223645"/>
            <a:ext cx="7800340" cy="349250"/>
          </a:xfrm>
          <a:prstGeom prst="rect">
            <a:avLst/>
          </a:prstGeom>
        </p:spPr>
        <p:txBody>
          <a:bodyPr wrap="square">
            <a:spAutoFit/>
          </a:bodyPr>
          <a:lstStyle/>
          <a:p>
            <a:pPr algn="just">
              <a:lnSpc>
                <a:spcPct val="120000"/>
              </a:lnSpc>
            </a:pPr>
            <a:r>
              <a:rPr lang="zh-CN" altLang="en-US" sz="1400" dirty="0">
                <a:solidFill>
                  <a:srgbClr val="30333F"/>
                </a:solidFill>
                <a:latin typeface="微软雅黑" panose="020B0503020204020204" pitchFamily="34" charset="-122"/>
                <a:ea typeface="微软雅黑" panose="020B0503020204020204" pitchFamily="34" charset="-122"/>
              </a:rPr>
              <a:t>根据计算得出的</a:t>
            </a:r>
            <a:r>
              <a:rPr lang="en-US" altLang="zh-CN" sz="1400" dirty="0">
                <a:solidFill>
                  <a:srgbClr val="30333F"/>
                </a:solidFill>
                <a:latin typeface="微软雅黑" panose="020B0503020204020204" pitchFamily="34" charset="-122"/>
                <a:ea typeface="微软雅黑" panose="020B0503020204020204" pitchFamily="34" charset="-122"/>
              </a:rPr>
              <a:t>AQI</a:t>
            </a:r>
            <a:r>
              <a:rPr lang="zh-CN" altLang="en-US" sz="1400" dirty="0">
                <a:solidFill>
                  <a:srgbClr val="30333F"/>
                </a:solidFill>
                <a:latin typeface="微软雅黑" panose="020B0503020204020204" pitchFamily="34" charset="-122"/>
                <a:ea typeface="微软雅黑" panose="020B0503020204020204" pitchFamily="34" charset="-122"/>
              </a:rPr>
              <a:t>结果，可以设计一系列气象分析图</a:t>
            </a:r>
            <a:endParaRPr lang="zh-CN" altLang="en-US" sz="1400" dirty="0">
              <a:solidFill>
                <a:srgbClr val="30333F"/>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687830" y="4076065"/>
            <a:ext cx="8251190" cy="460375"/>
          </a:xfrm>
          <a:prstGeom prst="rect">
            <a:avLst/>
          </a:prstGeom>
          <a:noFill/>
        </p:spPr>
        <p:txBody>
          <a:bodyPr wrap="square" rtlCol="0">
            <a:spAutoFit/>
          </a:bodyPr>
          <a:lstStyle/>
          <a:p>
            <a:r>
              <a:rPr lang="en-US" sz="1200">
                <a:latin typeface="微软雅黑" panose="020B0503020204020204" pitchFamily="34" charset="-122"/>
                <a:ea typeface="微软雅黑" panose="020B0503020204020204" pitchFamily="34" charset="-122"/>
                <a:cs typeface="微软雅黑" panose="020B0503020204020204" pitchFamily="34" charset="-122"/>
              </a:rPr>
              <a:t>      </a:t>
            </a:r>
            <a:r>
              <a:rPr sz="1200">
                <a:latin typeface="微软雅黑" panose="020B0503020204020204" pitchFamily="34" charset="-122"/>
                <a:ea typeface="微软雅黑" panose="020B0503020204020204" pitchFamily="34" charset="-122"/>
                <a:cs typeface="微软雅黑" panose="020B0503020204020204" pitchFamily="34" charset="-122"/>
              </a:rPr>
              <a:t>使用堆叠柱状图展示某一年全国所有日期中</a:t>
            </a:r>
            <a:r>
              <a:rPr lang="zh-CN" sz="1200">
                <a:latin typeface="微软雅黑" panose="020B0503020204020204" pitchFamily="34" charset="-122"/>
                <a:ea typeface="微软雅黑" panose="020B0503020204020204" pitchFamily="34" charset="-122"/>
                <a:cs typeface="微软雅黑" panose="020B0503020204020204" pitchFamily="34" charset="-122"/>
              </a:rPr>
              <a:t>，</a:t>
            </a:r>
            <a:r>
              <a:rPr sz="1200">
                <a:latin typeface="微软雅黑" panose="020B0503020204020204" pitchFamily="34" charset="-122"/>
                <a:ea typeface="微软雅黑" panose="020B0503020204020204" pitchFamily="34" charset="-122"/>
                <a:cs typeface="微软雅黑" panose="020B0503020204020204" pitchFamily="34" charset="-122"/>
              </a:rPr>
              <a:t>属于六种污染等级的省份的数量，使用不同的颜色映射不同污染等级</a:t>
            </a:r>
            <a:r>
              <a:rPr lang="zh-CN" sz="1200">
                <a:latin typeface="微软雅黑" panose="020B0503020204020204" pitchFamily="34" charset="-122"/>
                <a:ea typeface="微软雅黑" panose="020B0503020204020204" pitchFamily="34" charset="-122"/>
                <a:cs typeface="微软雅黑" panose="020B0503020204020204" pitchFamily="34" charset="-122"/>
              </a:rPr>
              <a:t>，</a:t>
            </a:r>
            <a:r>
              <a:rPr sz="1200">
                <a:latin typeface="微软雅黑" panose="020B0503020204020204" pitchFamily="34" charset="-122"/>
                <a:ea typeface="微软雅黑" panose="020B0503020204020204" pitchFamily="34" charset="-122"/>
                <a:cs typeface="微软雅黑" panose="020B0503020204020204" pitchFamily="34" charset="-122"/>
              </a:rPr>
              <a:t>从而展示全年全国省份污染等级的统计情况及全年整体变化。</a:t>
            </a:r>
            <a:endParaRPr sz="12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12"/>
          <p:cNvPicPr>
            <a:picLocks noChangeAspect="1"/>
          </p:cNvPicPr>
          <p:nvPr>
            <p:custDataLst>
              <p:tags r:id="rId2"/>
            </p:custDataLst>
          </p:nvPr>
        </p:nvPicPr>
        <p:blipFill>
          <a:blip r:embed="rId3"/>
          <a:stretch>
            <a:fillRect/>
          </a:stretch>
        </p:blipFill>
        <p:spPr>
          <a:xfrm>
            <a:off x="2627630" y="2128520"/>
            <a:ext cx="7248525" cy="1392555"/>
          </a:xfrm>
          <a:prstGeom prst="rect">
            <a:avLst/>
          </a:prstGeom>
        </p:spPr>
      </p:pic>
      <p:sp>
        <p:nvSpPr>
          <p:cNvPr id="15" name="矩形 14"/>
          <p:cNvSpPr/>
          <p:nvPr>
            <p:custDataLst>
              <p:tags r:id="rId4"/>
            </p:custDataLst>
          </p:nvPr>
        </p:nvSpPr>
        <p:spPr>
          <a:xfrm>
            <a:off x="1793875" y="1619885"/>
            <a:ext cx="7800340" cy="312420"/>
          </a:xfrm>
          <a:prstGeom prst="rect">
            <a:avLst/>
          </a:prstGeom>
        </p:spPr>
        <p:txBody>
          <a:bodyPr wrap="square">
            <a:spAutoFit/>
          </a:bodyPr>
          <a:lstStyle/>
          <a:p>
            <a:pPr algn="just">
              <a:lnSpc>
                <a:spcPct val="120000"/>
              </a:lnSpc>
            </a:pPr>
            <a:r>
              <a:rPr lang="zh-CN" altLang="en-US" sz="1200" dirty="0">
                <a:solidFill>
                  <a:srgbClr val="30333F"/>
                </a:solidFill>
                <a:latin typeface="微软雅黑" panose="020B0503020204020204" pitchFamily="34" charset="-122"/>
                <a:ea typeface="微软雅黑" panose="020B0503020204020204" pitchFamily="34" charset="-122"/>
              </a:rPr>
              <a:t>例如全国全年污染等级统计条</a:t>
            </a:r>
            <a:endParaRPr lang="zh-CN" altLang="en-US" sz="1200" dirty="0">
              <a:solidFill>
                <a:srgbClr val="30333F"/>
              </a:solidFill>
              <a:latin typeface="微软雅黑" panose="020B0503020204020204" pitchFamily="34" charset="-122"/>
              <a:ea typeface="微软雅黑" panose="020B0503020204020204" pitchFamily="34" charset="-122"/>
            </a:endParaRPr>
          </a:p>
        </p:txBody>
      </p:sp>
      <p:sp>
        <p:nvSpPr>
          <p:cNvPr id="17" name="矩形 16"/>
          <p:cNvSpPr/>
          <p:nvPr>
            <p:custDataLst>
              <p:tags r:id="rId5"/>
            </p:custDataLst>
          </p:nvPr>
        </p:nvSpPr>
        <p:spPr>
          <a:xfrm>
            <a:off x="5161915" y="3521075"/>
            <a:ext cx="7800340" cy="275590"/>
          </a:xfrm>
          <a:prstGeom prst="rect">
            <a:avLst/>
          </a:prstGeom>
        </p:spPr>
        <p:txBody>
          <a:bodyPr wrap="square">
            <a:spAutoFit/>
          </a:bodyPr>
          <a:lstStyle/>
          <a:p>
            <a:pPr algn="just">
              <a:lnSpc>
                <a:spcPct val="120000"/>
              </a:lnSpc>
            </a:pPr>
            <a:r>
              <a:rPr lang="zh-CN" altLang="en-US" sz="1000" dirty="0">
                <a:solidFill>
                  <a:srgbClr val="30333F"/>
                </a:solidFill>
                <a:latin typeface="微软雅黑" panose="020B0503020204020204" pitchFamily="34" charset="-122"/>
                <a:ea typeface="微软雅黑" panose="020B0503020204020204" pitchFamily="34" charset="-122"/>
              </a:rPr>
              <a:t>上：</a:t>
            </a:r>
            <a:r>
              <a:rPr lang="en-US" altLang="zh-CN" sz="1000" dirty="0">
                <a:solidFill>
                  <a:srgbClr val="30333F"/>
                </a:solidFill>
                <a:latin typeface="微软雅黑" panose="020B0503020204020204" pitchFamily="34" charset="-122"/>
                <a:ea typeface="微软雅黑" panose="020B0503020204020204" pitchFamily="34" charset="-122"/>
              </a:rPr>
              <a:t>2013  </a:t>
            </a:r>
            <a:r>
              <a:rPr lang="zh-CN" altLang="en-US" sz="1000" dirty="0">
                <a:solidFill>
                  <a:srgbClr val="30333F"/>
                </a:solidFill>
                <a:latin typeface="微软雅黑" panose="020B0503020204020204" pitchFamily="34" charset="-122"/>
                <a:ea typeface="微软雅黑" panose="020B0503020204020204" pitchFamily="34" charset="-122"/>
              </a:rPr>
              <a:t>中：</a:t>
            </a:r>
            <a:r>
              <a:rPr lang="en-US" altLang="zh-CN" sz="1000" dirty="0">
                <a:solidFill>
                  <a:srgbClr val="30333F"/>
                </a:solidFill>
                <a:latin typeface="微软雅黑" panose="020B0503020204020204" pitchFamily="34" charset="-122"/>
                <a:ea typeface="微软雅黑" panose="020B0503020204020204" pitchFamily="34" charset="-122"/>
              </a:rPr>
              <a:t>2016  </a:t>
            </a:r>
            <a:r>
              <a:rPr lang="zh-CN" altLang="en-US" sz="1000" dirty="0">
                <a:solidFill>
                  <a:srgbClr val="30333F"/>
                </a:solidFill>
                <a:latin typeface="微软雅黑" panose="020B0503020204020204" pitchFamily="34" charset="-122"/>
                <a:ea typeface="微软雅黑" panose="020B0503020204020204" pitchFamily="34" charset="-122"/>
              </a:rPr>
              <a:t>下：</a:t>
            </a:r>
            <a:r>
              <a:rPr lang="en-US" altLang="zh-CN" sz="1000" dirty="0">
                <a:solidFill>
                  <a:srgbClr val="30333F"/>
                </a:solidFill>
                <a:latin typeface="微软雅黑" panose="020B0503020204020204" pitchFamily="34" charset="-122"/>
                <a:ea typeface="微软雅黑" panose="020B0503020204020204" pitchFamily="34" charset="-122"/>
              </a:rPr>
              <a:t>2018</a:t>
            </a:r>
            <a:endParaRPr lang="en-US" altLang="zh-CN" sz="1000" dirty="0">
              <a:solidFill>
                <a:srgbClr val="30333F"/>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3839414" cy="521970"/>
          </a:xfrm>
          <a:prstGeom prst="rect">
            <a:avLst/>
          </a:prstGeom>
          <a:noFill/>
        </p:spPr>
        <p:txBody>
          <a:bodyPr wrap="square" rtlCol="0">
            <a:spAutoFit/>
          </a:bodyPr>
          <a:lstStyle/>
          <a:p>
            <a:r>
              <a:rPr lang="en-US" altLang="zh-CN" sz="2800" b="1" dirty="0">
                <a:solidFill>
                  <a:srgbClr val="30333F"/>
                </a:solidFill>
                <a:latin typeface="微软雅黑" panose="020B0503020204020204" pitchFamily="34" charset="-122"/>
                <a:ea typeface="微软雅黑" panose="020B0503020204020204" pitchFamily="34" charset="-122"/>
              </a:rPr>
              <a:t>AQI</a:t>
            </a:r>
            <a:r>
              <a:rPr lang="zh-CN" altLang="en-US" sz="2800" b="1" dirty="0">
                <a:solidFill>
                  <a:srgbClr val="30333F"/>
                </a:solidFill>
                <a:latin typeface="微软雅黑" panose="020B0503020204020204" pitchFamily="34" charset="-122"/>
                <a:ea typeface="微软雅黑" panose="020B0503020204020204" pitchFamily="34" charset="-122"/>
              </a:rPr>
              <a:t>与</a:t>
            </a:r>
            <a:r>
              <a:rPr lang="en-US" altLang="zh-CN" sz="2800" b="1" dirty="0">
                <a:solidFill>
                  <a:srgbClr val="30333F"/>
                </a:solidFill>
                <a:latin typeface="微软雅黑" panose="020B0503020204020204" pitchFamily="34" charset="-122"/>
                <a:ea typeface="微软雅黑" panose="020B0503020204020204" pitchFamily="34" charset="-122"/>
              </a:rPr>
              <a:t>IAQI</a:t>
            </a:r>
            <a:endParaRPr lang="en-US" altLang="zh-CN"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639212" y="1223839"/>
            <a:ext cx="319533" cy="332633"/>
          </a:xfrm>
          <a:prstGeom prst="ellipse">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542290" y="1698625"/>
            <a:ext cx="514985" cy="2258695"/>
          </a:xfrm>
          <a:prstGeom prst="rect">
            <a:avLst/>
          </a:prstGeom>
          <a:noFill/>
        </p:spPr>
        <p:txBody>
          <a:bodyPr vert="eaVert" wrap="square" rtlCol="0">
            <a:spAutoFit/>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应用举例</a:t>
            </a:r>
            <a:endParaRPr lang="zh-CN" altLang="en-US" b="1" dirty="0">
              <a:solidFill>
                <a:srgbClr val="C14F4E"/>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687830" y="5253990"/>
            <a:ext cx="8251190" cy="1014730"/>
          </a:xfrm>
          <a:prstGeom prst="rect">
            <a:avLst/>
          </a:prstGeom>
          <a:noFill/>
        </p:spPr>
        <p:txBody>
          <a:bodyPr wrap="square" rtlCol="0">
            <a:spAutoFit/>
          </a:bodyPr>
          <a:lstStyle/>
          <a:p>
            <a:r>
              <a:rPr lang="en-US" sz="1200">
                <a:latin typeface="微软雅黑" panose="020B0503020204020204" pitchFamily="34" charset="-122"/>
                <a:ea typeface="微软雅黑" panose="020B0503020204020204" pitchFamily="34" charset="-122"/>
                <a:cs typeface="微软雅黑" panose="020B0503020204020204" pitchFamily="34" charset="-122"/>
              </a:rPr>
              <a:t>       </a:t>
            </a:r>
            <a:r>
              <a:rPr sz="1200">
                <a:latin typeface="微软雅黑" panose="020B0503020204020204" pitchFamily="34" charset="-122"/>
                <a:ea typeface="微软雅黑" panose="020B0503020204020204" pitchFamily="34" charset="-122"/>
                <a:cs typeface="微软雅黑" panose="020B0503020204020204" pitchFamily="34" charset="-122"/>
              </a:rPr>
              <a:t>污染物线圈图用于展示某一年全国某污染指标月均值的变化情况。使用线段的条数映射该污染指标的数值，使用线段的颜色映射当月平均 AQI 对应的污染等级；从而展示全国各省份（或全省各城市）在当年不同月份当前污染指标的变化情况。线圈中线段数量越多，表示污染的浓度越高</a:t>
            </a:r>
            <a:r>
              <a:rPr lang="zh-CN" sz="1200">
                <a:latin typeface="微软雅黑" panose="020B0503020204020204" pitchFamily="34" charset="-122"/>
                <a:ea typeface="微软雅黑" panose="020B0503020204020204" pitchFamily="34" charset="-122"/>
                <a:cs typeface="微软雅黑" panose="020B0503020204020204" pitchFamily="34" charset="-122"/>
              </a:rPr>
              <a:t>。</a:t>
            </a:r>
            <a:endParaRPr lang="zh-CN" sz="12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zh-CN" sz="1200">
                <a:latin typeface="微软雅黑" panose="020B0503020204020204" pitchFamily="34" charset="-122"/>
                <a:ea typeface="微软雅黑" panose="020B0503020204020204" pitchFamily="34" charset="-122"/>
                <a:cs typeface="微软雅黑" panose="020B0503020204020204" pitchFamily="34" charset="-122"/>
              </a:rPr>
              <a:t>AQI 排行条形图使用矩形长度映射当前日期全国各省份（或全省各城市）的AQI，使用颜色映射对应的 AQI 等级，并按照 AQI 从高到底排列。</a:t>
            </a:r>
            <a:endParaRPr lang="zh-CN"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custDataLst>
              <p:tags r:id="rId1"/>
            </p:custDataLst>
          </p:nvPr>
        </p:nvSpPr>
        <p:spPr>
          <a:xfrm>
            <a:off x="1687830" y="1346835"/>
            <a:ext cx="7800340" cy="312420"/>
          </a:xfrm>
          <a:prstGeom prst="rect">
            <a:avLst/>
          </a:prstGeom>
        </p:spPr>
        <p:txBody>
          <a:bodyPr wrap="square">
            <a:spAutoFit/>
          </a:bodyPr>
          <a:lstStyle/>
          <a:p>
            <a:pPr algn="just">
              <a:lnSpc>
                <a:spcPct val="120000"/>
              </a:lnSpc>
            </a:pPr>
            <a:r>
              <a:rPr lang="zh-CN" altLang="en-US" sz="1200" dirty="0">
                <a:solidFill>
                  <a:srgbClr val="30333F"/>
                </a:solidFill>
                <a:latin typeface="微软雅黑" panose="020B0503020204020204" pitchFamily="34" charset="-122"/>
                <a:ea typeface="微软雅黑" panose="020B0503020204020204" pitchFamily="34" charset="-122"/>
              </a:rPr>
              <a:t>污染物线圈图与 AQI 排行条形图</a:t>
            </a:r>
            <a:endParaRPr lang="zh-CN" altLang="en-US" sz="1200" dirty="0">
              <a:solidFill>
                <a:srgbClr val="30333F"/>
              </a:solidFill>
              <a:latin typeface="微软雅黑" panose="020B0503020204020204" pitchFamily="34" charset="-122"/>
              <a:ea typeface="微软雅黑" panose="020B0503020204020204" pitchFamily="34" charset="-122"/>
            </a:endParaRPr>
          </a:p>
        </p:txBody>
      </p:sp>
      <p:sp>
        <p:nvSpPr>
          <p:cNvPr id="17" name="矩形 16"/>
          <p:cNvSpPr/>
          <p:nvPr>
            <p:custDataLst>
              <p:tags r:id="rId2"/>
            </p:custDataLst>
          </p:nvPr>
        </p:nvSpPr>
        <p:spPr>
          <a:xfrm>
            <a:off x="4770755" y="4888865"/>
            <a:ext cx="7800340" cy="275590"/>
          </a:xfrm>
          <a:prstGeom prst="rect">
            <a:avLst/>
          </a:prstGeom>
        </p:spPr>
        <p:txBody>
          <a:bodyPr wrap="square">
            <a:spAutoFit/>
          </a:bodyPr>
          <a:lstStyle/>
          <a:p>
            <a:pPr algn="just">
              <a:lnSpc>
                <a:spcPct val="120000"/>
              </a:lnSpc>
            </a:pPr>
            <a:r>
              <a:rPr lang="zh-CN" altLang="en-US" sz="1000" dirty="0">
                <a:solidFill>
                  <a:srgbClr val="30333F"/>
                </a:solidFill>
                <a:latin typeface="微软雅黑" panose="020B0503020204020204" pitchFamily="34" charset="-122"/>
                <a:ea typeface="微软雅黑" panose="020B0503020204020204" pitchFamily="34" charset="-122"/>
              </a:rPr>
              <a:t>左：污染物线圈图</a:t>
            </a:r>
            <a:r>
              <a:rPr lang="en-US" altLang="zh-CN" sz="1000" dirty="0">
                <a:solidFill>
                  <a:srgbClr val="30333F"/>
                </a:solidFill>
                <a:latin typeface="微软雅黑" panose="020B0503020204020204" pitchFamily="34" charset="-122"/>
                <a:ea typeface="微软雅黑" panose="020B0503020204020204" pitchFamily="34" charset="-122"/>
              </a:rPr>
              <a:t>   </a:t>
            </a:r>
            <a:r>
              <a:rPr lang="zh-CN" altLang="en-US" sz="1000" dirty="0">
                <a:solidFill>
                  <a:srgbClr val="30333F"/>
                </a:solidFill>
                <a:latin typeface="微软雅黑" panose="020B0503020204020204" pitchFamily="34" charset="-122"/>
                <a:ea typeface="微软雅黑" panose="020B0503020204020204" pitchFamily="34" charset="-122"/>
              </a:rPr>
              <a:t>右：</a:t>
            </a:r>
            <a:r>
              <a:rPr lang="en-US" altLang="zh-CN" sz="1000" dirty="0">
                <a:solidFill>
                  <a:srgbClr val="30333F"/>
                </a:solidFill>
                <a:latin typeface="微软雅黑" panose="020B0503020204020204" pitchFamily="34" charset="-122"/>
                <a:ea typeface="微软雅黑" panose="020B0503020204020204" pitchFamily="34" charset="-122"/>
              </a:rPr>
              <a:t>AQI</a:t>
            </a:r>
            <a:r>
              <a:rPr lang="zh-CN" altLang="en-US" sz="1000" dirty="0">
                <a:solidFill>
                  <a:srgbClr val="30333F"/>
                </a:solidFill>
                <a:latin typeface="微软雅黑" panose="020B0503020204020204" pitchFamily="34" charset="-122"/>
                <a:ea typeface="微软雅黑" panose="020B0503020204020204" pitchFamily="34" charset="-122"/>
              </a:rPr>
              <a:t>排行图</a:t>
            </a:r>
            <a:endParaRPr lang="zh-CN" altLang="en-US" sz="1000" dirty="0">
              <a:solidFill>
                <a:srgbClr val="30333F"/>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custDataLst>
              <p:tags r:id="rId3"/>
            </p:custDataLst>
          </p:nvPr>
        </p:nvPicPr>
        <p:blipFill>
          <a:blip r:embed="rId4"/>
          <a:stretch>
            <a:fillRect/>
          </a:stretch>
        </p:blipFill>
        <p:spPr>
          <a:xfrm>
            <a:off x="4338955" y="1932940"/>
            <a:ext cx="3133090" cy="2867025"/>
          </a:xfrm>
          <a:prstGeom prst="rect">
            <a:avLst/>
          </a:prstGeom>
        </p:spPr>
      </p:pic>
      <p:sp>
        <p:nvSpPr>
          <p:cNvPr id="19" name="矩形 18"/>
          <p:cNvSpPr/>
          <p:nvPr>
            <p:custDataLst>
              <p:tags r:id="rId5"/>
            </p:custDataLst>
          </p:nvPr>
        </p:nvSpPr>
        <p:spPr>
          <a:xfrm>
            <a:off x="8349615" y="2788920"/>
            <a:ext cx="1138555" cy="39687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项目经验</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2611" y="580509"/>
            <a:ext cx="1009408" cy="501038"/>
            <a:chOff x="680598" y="541180"/>
            <a:chExt cx="1009408" cy="501038"/>
          </a:xfrm>
        </p:grpSpPr>
        <p:sp>
          <p:nvSpPr>
            <p:cNvPr id="2" name="矩形 1"/>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0" y="551180"/>
            <a:ext cx="6407150" cy="52197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污染物成因分析</a:t>
            </a:r>
            <a:r>
              <a:rPr lang="en-US" altLang="zh-CN" sz="2800" b="1" dirty="0">
                <a:solidFill>
                  <a:srgbClr val="30333F"/>
                </a:solidFill>
                <a:latin typeface="微软雅黑" panose="020B0503020204020204" pitchFamily="34" charset="-122"/>
                <a:ea typeface="微软雅黑" panose="020B0503020204020204" pitchFamily="34" charset="-122"/>
              </a:rPr>
              <a:t>--</a:t>
            </a:r>
            <a:r>
              <a:rPr lang="zh-CN" altLang="en-US" sz="2800" b="1" dirty="0">
                <a:solidFill>
                  <a:srgbClr val="30333F"/>
                </a:solidFill>
                <a:latin typeface="微软雅黑" panose="020B0503020204020204" pitchFamily="34" charset="-122"/>
                <a:ea typeface="微软雅黑" panose="020B0503020204020204" pitchFamily="34" charset="-122"/>
              </a:rPr>
              <a:t>数据处理</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266069" y="2420414"/>
            <a:ext cx="2241974"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技能</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证书</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557919" y="2420414"/>
            <a:ext cx="2241974"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项目</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经验</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553310" y="2422092"/>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工作</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经历</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7261460" y="2420413"/>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工作成果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8971198" y="2420412"/>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自我评价</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778000" y="1363345"/>
            <a:ext cx="8754745" cy="1196975"/>
          </a:xfrm>
          <a:prstGeom prst="rect">
            <a:avLst/>
          </a:prstGeom>
        </p:spPr>
        <p:txBody>
          <a:bodyPr wrap="square">
            <a:spAutoFit/>
          </a:bodyPr>
          <a:lstStyle/>
          <a:p>
            <a:pPr algn="just" fontAlgn="t">
              <a:lnSpc>
                <a:spcPct val="120000"/>
              </a:lnSpc>
            </a:pPr>
            <a:r>
              <a:rPr lang="en-US"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     </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环境空气质量监测数据中污染物的浓度波动较大</a:t>
            </a:r>
            <a:r>
              <a:rPr lang="zh-CN"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常常跨若干个数量级以</a:t>
            </a:r>
            <a:r>
              <a:rPr lang="en-US"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PM2.5</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为</a:t>
            </a:r>
            <a:r>
              <a:rPr lang="zh-CN"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例</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空气质量较好时仅数μ</a:t>
            </a:r>
            <a:r>
              <a:rPr lang="en-US"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g</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∕ｍ</a:t>
            </a:r>
            <a:r>
              <a:rPr sz="9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３</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但空气质量较差时可达几百μ</a:t>
            </a:r>
            <a:r>
              <a:rPr lang="en-US"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g</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∕ｍ</a:t>
            </a:r>
            <a:r>
              <a:rPr sz="9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３</a:t>
            </a:r>
            <a:r>
              <a:rPr lang="zh-CN"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不同污染物的质量浓度差异也较大</a:t>
            </a:r>
            <a:r>
              <a:rPr lang="zh-CN"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如ＳＯ２</a:t>
            </a:r>
            <a:endPar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endParaRPr>
          </a:p>
          <a:p>
            <a:pPr algn="just" fontAlgn="t">
              <a:lnSpc>
                <a:spcPct val="120000"/>
              </a:lnSpc>
            </a:pP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质量 浓 度 仅 数 μｇ∕ｍ３ 时</a:t>
            </a:r>
            <a:r>
              <a:rPr lang="zh-CN"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CO</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质量浓度可达几千μ</a:t>
            </a:r>
            <a:r>
              <a:rPr lang="en-US"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g</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∕ｍ</a:t>
            </a:r>
            <a:r>
              <a:rPr sz="9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３</a:t>
            </a:r>
            <a:r>
              <a:rPr lang="zh-CN"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通常这些数据通过绘制浓度曲线图的方式来进行特征描述这使低浓度污染物的变化被高浓度污染物的变化所掩盖</a:t>
            </a:r>
            <a:r>
              <a:rPr lang="zh-CN"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a:t>
            </a:r>
            <a:r>
              <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rPr>
              <a:t>不利于对污染物的总体特征进行研究.</a:t>
            </a:r>
            <a:endParaRPr sz="1200" spc="300" dirty="0">
              <a:solidFill>
                <a:srgbClr val="30333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椭圆 48"/>
          <p:cNvSpPr/>
          <p:nvPr>
            <p:custDataLst>
              <p:tags r:id="rId1"/>
            </p:custDataLst>
          </p:nvPr>
        </p:nvSpPr>
        <p:spPr>
          <a:xfrm flipH="1">
            <a:off x="639212" y="1223839"/>
            <a:ext cx="319533" cy="332633"/>
          </a:xfrm>
          <a:prstGeom prst="ellipse">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1778000" y="5116830"/>
            <a:ext cx="9145270" cy="460375"/>
          </a:xfrm>
          <a:prstGeom prst="rect">
            <a:avLst/>
          </a:prstGeom>
          <a:noFill/>
        </p:spPr>
        <p:txBody>
          <a:bodyPr wrap="square" rtlCol="0">
            <a:spAutoFit/>
          </a:bodyPr>
          <a:lstStyle/>
          <a:p>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这个阶段，为了更好的利用气象数据，以及得出更准确结论，我们小组参考了段菁春、胡京南等教授所著论文《特征雷达图的设计及其在大气污染成因分析中的应用》</a:t>
            </a:r>
            <a:endParaRPr lang="zh-CN" altLang="en-US" sz="1200">
              <a:latin typeface="微软雅黑" panose="020B0503020204020204" pitchFamily="34" charset="-122"/>
              <a:ea typeface="微软雅黑" panose="020B0503020204020204" pitchFamily="34" charset="-122"/>
            </a:endParaRPr>
          </a:p>
        </p:txBody>
      </p:sp>
      <p:pic>
        <p:nvPicPr>
          <p:cNvPr id="31" name="图片 30"/>
          <p:cNvPicPr>
            <a:picLocks noChangeAspect="1"/>
          </p:cNvPicPr>
          <p:nvPr>
            <p:custDataLst>
              <p:tags r:id="rId2"/>
            </p:custDataLst>
          </p:nvPr>
        </p:nvPicPr>
        <p:blipFill>
          <a:blip r:embed="rId3"/>
          <a:stretch>
            <a:fillRect/>
          </a:stretch>
        </p:blipFill>
        <p:spPr>
          <a:xfrm>
            <a:off x="2469515" y="2949575"/>
            <a:ext cx="2651125" cy="1999615"/>
          </a:xfrm>
          <a:prstGeom prst="rect">
            <a:avLst/>
          </a:prstGeom>
        </p:spPr>
      </p:pic>
    </p:spTree>
  </p:cSld>
  <p:clrMapOvr>
    <a:masterClrMapping/>
  </p:clrMapOvr>
  <p:transition spd="slow" advTm="3000">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2611" y="580509"/>
            <a:ext cx="1009408" cy="501038"/>
            <a:chOff x="680598" y="541180"/>
            <a:chExt cx="1009408" cy="501038"/>
          </a:xfrm>
        </p:grpSpPr>
        <p:sp>
          <p:nvSpPr>
            <p:cNvPr id="2" name="矩形 1"/>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0" y="551180"/>
            <a:ext cx="6407150" cy="52197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污染物成因分析</a:t>
            </a:r>
            <a:r>
              <a:rPr lang="en-US" altLang="zh-CN" sz="2800" b="1" dirty="0">
                <a:solidFill>
                  <a:srgbClr val="30333F"/>
                </a:solidFill>
                <a:latin typeface="微软雅黑" panose="020B0503020204020204" pitchFamily="34" charset="-122"/>
                <a:ea typeface="微软雅黑" panose="020B0503020204020204" pitchFamily="34" charset="-122"/>
              </a:rPr>
              <a:t>--</a:t>
            </a:r>
            <a:r>
              <a:rPr lang="zh-CN" altLang="en-US" sz="2800" b="1" dirty="0">
                <a:solidFill>
                  <a:srgbClr val="30333F"/>
                </a:solidFill>
                <a:latin typeface="微软雅黑" panose="020B0503020204020204" pitchFamily="34" charset="-122"/>
                <a:ea typeface="微软雅黑" panose="020B0503020204020204" pitchFamily="34" charset="-122"/>
              </a:rPr>
              <a:t>数据处理</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971198" y="2420412"/>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自我评价</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778000" y="1621790"/>
            <a:ext cx="8754745" cy="533400"/>
          </a:xfrm>
          <a:prstGeom prst="rect">
            <a:avLst/>
          </a:prstGeom>
        </p:spPr>
        <p:txBody>
          <a:bodyPr wrap="square" anchor="ctr" anchorCtr="0">
            <a:spAutoFit/>
          </a:bodyPr>
          <a:lstStyle/>
          <a:p>
            <a:pPr lvl="0" indent="0" algn="l" fontAlgn="t">
              <a:lnSpc>
                <a:spcPct val="120000"/>
              </a:lnSpc>
              <a:buFont typeface="Arial" panose="020B0604020202020204" pitchFamily="34" charset="0"/>
              <a:buNone/>
            </a:pPr>
            <a:r>
              <a:rPr lang="en-US" sz="1200" spc="300" dirty="0">
                <a:solidFill>
                  <a:srgbClr val="30333F"/>
                </a:solidFill>
                <a:effectLst/>
                <a:latin typeface="微软雅黑" panose="020B0503020204020204" pitchFamily="34" charset="-122"/>
                <a:ea typeface="微软雅黑" panose="020B0503020204020204" pitchFamily="34" charset="-122"/>
                <a:cs typeface="微软雅黑" panose="020B0503020204020204" pitchFamily="34" charset="-122"/>
              </a:rPr>
              <a:t>    </a:t>
            </a:r>
            <a:r>
              <a:rPr sz="1200" spc="300" dirty="0">
                <a:solidFill>
                  <a:srgbClr val="30333F"/>
                </a:solidFill>
                <a:effectLst/>
                <a:latin typeface="微软雅黑" panose="020B0503020204020204" pitchFamily="34" charset="-122"/>
                <a:ea typeface="微软雅黑" panose="020B0503020204020204" pitchFamily="34" charset="-122"/>
                <a:cs typeface="微软雅黑" panose="020B0503020204020204" pitchFamily="34" charset="-122"/>
              </a:rPr>
              <a:t>为了更好地进行多种污染物的特征分析</a:t>
            </a:r>
            <a:r>
              <a:rPr lang="zh-CN" sz="1200" spc="300" dirty="0">
                <a:solidFill>
                  <a:srgbClr val="30333F"/>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1200" spc="300" dirty="0">
                <a:solidFill>
                  <a:srgbClr val="30333F"/>
                </a:solidFill>
                <a:effectLst/>
                <a:latin typeface="微软雅黑" panose="020B0503020204020204" pitchFamily="34" charset="-122"/>
                <a:ea typeface="微软雅黑" panose="020B0503020204020204" pitchFamily="34" charset="-122"/>
                <a:cs typeface="微软雅黑" panose="020B0503020204020204" pitchFamily="34" charset="-122"/>
              </a:rPr>
              <a:t>可以通过</a:t>
            </a:r>
            <a:r>
              <a:rPr sz="1200" spc="300" dirty="0">
                <a:solidFill>
                  <a:srgbClr val="30333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多种污染物进行百分比成分谱化这样可以扣除污染物浓度波动对污染特征表现形式的影响</a:t>
            </a:r>
            <a:r>
              <a:rPr lang="zh-CN" sz="1200" spc="300" dirty="0">
                <a:solidFill>
                  <a:srgbClr val="30333F"/>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。公式如下：</a:t>
            </a:r>
            <a:endParaRPr lang="zh-CN" sz="1200" spc="300" dirty="0">
              <a:solidFill>
                <a:srgbClr val="30333F"/>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9" name="椭圆 48"/>
          <p:cNvSpPr/>
          <p:nvPr>
            <p:custDataLst>
              <p:tags r:id="rId1"/>
            </p:custDataLst>
          </p:nvPr>
        </p:nvSpPr>
        <p:spPr>
          <a:xfrm flipH="1">
            <a:off x="639212" y="1223839"/>
            <a:ext cx="319533" cy="332633"/>
          </a:xfrm>
          <a:prstGeom prst="ellipse">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1778000" y="2874010"/>
            <a:ext cx="9145270" cy="460375"/>
          </a:xfrm>
          <a:prstGeom prst="rect">
            <a:avLst/>
          </a:prstGeom>
          <a:noFill/>
        </p:spPr>
        <p:txBody>
          <a:bodyPr wrap="square" rtlCol="0">
            <a:spAutoFit/>
          </a:bodyPr>
          <a:lstStyle/>
          <a:p>
            <a:pPr fontAlgn="ctr"/>
            <a:r>
              <a:rPr lang="en-US" sz="1200">
                <a:latin typeface="微软雅黑" panose="020B0503020204020204" pitchFamily="34" charset="-122"/>
                <a:ea typeface="微软雅黑" panose="020B0503020204020204" pitchFamily="34" charset="-122"/>
                <a:cs typeface="微软雅黑" panose="020B0503020204020204" pitchFamily="34" charset="-122"/>
              </a:rPr>
              <a:t>       </a:t>
            </a:r>
            <a:r>
              <a:rPr sz="1200">
                <a:latin typeface="微软雅黑" panose="020B0503020204020204" pitchFamily="34" charset="-122"/>
                <a:ea typeface="微软雅黑" panose="020B0503020204020204" pitchFamily="34" charset="-122"/>
                <a:cs typeface="微软雅黑" panose="020B0503020204020204" pitchFamily="34" charset="-122"/>
              </a:rPr>
              <a:t>其中，𝑃</a:t>
            </a:r>
            <a:r>
              <a:rPr lang="en-US" sz="1200" baseline="-25000">
                <a:latin typeface="微软雅黑" panose="020B0503020204020204" pitchFamily="34" charset="-122"/>
                <a:ea typeface="微软雅黑" panose="020B0503020204020204" pitchFamily="34" charset="-122"/>
                <a:cs typeface="微软雅黑" panose="020B0503020204020204" pitchFamily="34" charset="-122"/>
              </a:rPr>
              <a:t>i  j  </a:t>
            </a:r>
            <a:r>
              <a:rPr sz="1200">
                <a:latin typeface="微软雅黑" panose="020B0503020204020204" pitchFamily="34" charset="-122"/>
                <a:ea typeface="微软雅黑" panose="020B0503020204020204" pitchFamily="34" charset="-122"/>
                <a:cs typeface="微软雅黑" panose="020B0503020204020204" pitchFamily="34" charset="-122"/>
              </a:rPr>
              <a:t>为𝑖时间第𝑗种污染物百分比成分谱；𝑐</a:t>
            </a:r>
            <a:r>
              <a:rPr sz="1200" baseline="-25000">
                <a:latin typeface="微软雅黑" panose="020B0503020204020204" pitchFamily="34" charset="-122"/>
                <a:ea typeface="微软雅黑" panose="020B0503020204020204" pitchFamily="34" charset="-122"/>
                <a:cs typeface="微软雅黑" panose="020B0503020204020204" pitchFamily="34" charset="-122"/>
              </a:rPr>
              <a:t>𝑖𝑗</a:t>
            </a:r>
            <a:r>
              <a:rPr sz="1200">
                <a:latin typeface="微软雅黑" panose="020B0503020204020204" pitchFamily="34" charset="-122"/>
                <a:ea typeface="微软雅黑" panose="020B0503020204020204" pitchFamily="34" charset="-122"/>
                <a:cs typeface="微软雅黑" panose="020B0503020204020204" pitchFamily="34" charset="-122"/>
              </a:rPr>
              <a:t>为第𝑖时间第𝑗种污染物的原始数值</a:t>
            </a:r>
            <a:r>
              <a:rPr lang="zh-CN" sz="1200">
                <a:latin typeface="微软雅黑" panose="020B0503020204020204" pitchFamily="34" charset="-122"/>
                <a:ea typeface="微软雅黑" panose="020B0503020204020204" pitchFamily="34" charset="-122"/>
                <a:cs typeface="微软雅黑" panose="020B0503020204020204" pitchFamily="34" charset="-122"/>
              </a:rPr>
              <a:t>。</a:t>
            </a:r>
            <a:endParaRPr lang="zh-CN" sz="1200">
              <a:latin typeface="微软雅黑" panose="020B0503020204020204" pitchFamily="34" charset="-122"/>
              <a:ea typeface="微软雅黑" panose="020B0503020204020204" pitchFamily="34" charset="-122"/>
              <a:cs typeface="微软雅黑" panose="020B0503020204020204" pitchFamily="34" charset="-122"/>
            </a:endParaRPr>
          </a:p>
          <a:p>
            <a:pPr fontAlgn="ct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根据百分比成分谱，我们可以对数据做进一步处理：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custDataLst>
              <p:tags r:id="rId2"/>
            </p:custDataLst>
          </p:nvPr>
        </p:nvPicPr>
        <p:blipFill>
          <a:blip r:embed="rId3"/>
          <a:stretch>
            <a:fillRect/>
          </a:stretch>
        </p:blipFill>
        <p:spPr>
          <a:xfrm>
            <a:off x="3923030" y="2286000"/>
            <a:ext cx="1249680" cy="457200"/>
          </a:xfrm>
          <a:prstGeom prst="rect">
            <a:avLst/>
          </a:prstGeom>
        </p:spPr>
      </p:pic>
      <p:sp>
        <p:nvSpPr>
          <p:cNvPr id="15" name="文本框 14"/>
          <p:cNvSpPr txBox="1"/>
          <p:nvPr>
            <p:custDataLst>
              <p:tags r:id="rId4"/>
            </p:custDataLst>
          </p:nvPr>
        </p:nvSpPr>
        <p:spPr>
          <a:xfrm>
            <a:off x="1778000" y="3465195"/>
            <a:ext cx="9145270" cy="275590"/>
          </a:xfrm>
          <a:prstGeom prst="rect">
            <a:avLst/>
          </a:prstGeom>
          <a:noFill/>
        </p:spPr>
        <p:txBody>
          <a:bodyPr wrap="square" rtlCol="0">
            <a:spAutoFit/>
          </a:bodyPr>
          <a:lstStyle/>
          <a:p>
            <a:pPr fontAlgn="ctr"/>
            <a:r>
              <a:rPr lang="en-US" sz="1200">
                <a:latin typeface="微软雅黑" panose="020B0503020204020204" pitchFamily="34" charset="-122"/>
                <a:ea typeface="微软雅黑" panose="020B0503020204020204" pitchFamily="34" charset="-122"/>
                <a:cs typeface="微软雅黑" panose="020B0503020204020204" pitchFamily="34" charset="-122"/>
              </a:rPr>
              <a:t>       </a:t>
            </a:r>
            <a:r>
              <a:rPr sz="1200">
                <a:latin typeface="微软雅黑" panose="020B0503020204020204" pitchFamily="34" charset="-122"/>
                <a:ea typeface="微软雅黑" panose="020B0503020204020204" pitchFamily="34" charset="-122"/>
                <a:cs typeface="微软雅黑" panose="020B0503020204020204" pitchFamily="34" charset="-122"/>
              </a:rPr>
              <a:t>计算每个城市在所有月份中每种污染物百分比成分谱的均值与标准差</a:t>
            </a:r>
            <a:r>
              <a:rPr lang="zh-CN" sz="1200">
                <a:latin typeface="微软雅黑" panose="020B0503020204020204" pitchFamily="34" charset="-122"/>
                <a:ea typeface="微软雅黑" panose="020B0503020204020204" pitchFamily="34" charset="-122"/>
                <a:cs typeface="微软雅黑" panose="020B0503020204020204" pitchFamily="34" charset="-122"/>
              </a:rPr>
              <a:t>，公式如下：</a:t>
            </a:r>
            <a:endParaRPr lang="zh-CN" sz="12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5"/>
          <p:cNvPicPr>
            <a:picLocks noChangeAspect="1"/>
          </p:cNvPicPr>
          <p:nvPr>
            <p:custDataLst>
              <p:tags r:id="rId5"/>
            </p:custDataLst>
          </p:nvPr>
        </p:nvPicPr>
        <p:blipFill>
          <a:blip r:embed="rId6"/>
          <a:stretch>
            <a:fillRect/>
          </a:stretch>
        </p:blipFill>
        <p:spPr>
          <a:xfrm>
            <a:off x="3923030" y="3740785"/>
            <a:ext cx="1737360" cy="967740"/>
          </a:xfrm>
          <a:prstGeom prst="rect">
            <a:avLst/>
          </a:prstGeom>
        </p:spPr>
      </p:pic>
      <p:sp>
        <p:nvSpPr>
          <p:cNvPr id="18" name="文本框 17"/>
          <p:cNvSpPr txBox="1"/>
          <p:nvPr>
            <p:custDataLst>
              <p:tags r:id="rId7"/>
            </p:custDataLst>
          </p:nvPr>
        </p:nvSpPr>
        <p:spPr>
          <a:xfrm>
            <a:off x="1778000" y="4801870"/>
            <a:ext cx="9145270" cy="460375"/>
          </a:xfrm>
          <a:prstGeom prst="rect">
            <a:avLst/>
          </a:prstGeom>
          <a:noFill/>
        </p:spPr>
        <p:txBody>
          <a:bodyPr wrap="square" rtlCol="0">
            <a:spAutoFit/>
          </a:bodyPr>
          <a:lstStyle/>
          <a:p>
            <a:pPr fontAlgn="ctr"/>
            <a:r>
              <a:rPr lang="en-US" sz="1200">
                <a:latin typeface="微软雅黑" panose="020B0503020204020204" pitchFamily="34" charset="-122"/>
                <a:ea typeface="微软雅黑" panose="020B0503020204020204" pitchFamily="34" charset="-122"/>
                <a:cs typeface="微软雅黑" panose="020B0503020204020204" pitchFamily="34" charset="-122"/>
              </a:rPr>
              <a:t>       </a:t>
            </a:r>
            <a:r>
              <a:rPr sz="1200">
                <a:latin typeface="微软雅黑" panose="020B0503020204020204" pitchFamily="34" charset="-122"/>
                <a:ea typeface="微软雅黑" panose="020B0503020204020204" pitchFamily="34" charset="-122"/>
                <a:cs typeface="微软雅黑" panose="020B0503020204020204" pitchFamily="34" charset="-122"/>
              </a:rPr>
              <a:t>其中，𝑃为第𝑗种污染物在某个月份的百分比成分谱均值；𝑚为该月天数。Sj为第𝑗种污染物在某个月份的百分比成分谱标准差。</a:t>
            </a:r>
            <a:endParaRPr sz="1200">
              <a:latin typeface="微软雅黑" panose="020B0503020204020204" pitchFamily="34" charset="-122"/>
              <a:ea typeface="微软雅黑" panose="020B0503020204020204" pitchFamily="34" charset="-122"/>
              <a:cs typeface="微软雅黑" panose="020B0503020204020204" pitchFamily="34" charset="-122"/>
            </a:endParaRPr>
          </a:p>
          <a:p>
            <a:pPr fontAlgn="ctr"/>
            <a:r>
              <a:rPr lang="en-US"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根据平均值与标准差，计算出该城市当月各种污染物特征值标准值与上下限：</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4" name="对象 2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9" name="" r:id="rId8" imgW="114300" imgH="215900" progId="Equation.KSEE3">
                  <p:embed/>
                </p:oleObj>
              </mc:Choice>
              <mc:Fallback>
                <p:oleObj name="" r:id="rId8" imgW="114300" imgH="215900" progId="Equation.KSEE3">
                  <p:embed/>
                  <p:pic>
                    <p:nvPicPr>
                      <p:cNvPr id="0" name="图片 1024"/>
                      <p:cNvPicPr/>
                      <p:nvPr/>
                    </p:nvPicPr>
                    <p:blipFill>
                      <a:blip r:embed="rId9"/>
                      <a:stretch>
                        <a:fillRect/>
                      </a:stretch>
                    </p:blipFill>
                    <p:spPr>
                      <a:xfrm>
                        <a:off x="6038850" y="3321050"/>
                        <a:ext cx="114300" cy="215900"/>
                      </a:xfrm>
                      <a:prstGeom prst="rect">
                        <a:avLst/>
                      </a:prstGeom>
                    </p:spPr>
                  </p:pic>
                </p:oleObj>
              </mc:Fallback>
            </mc:AlternateContent>
          </a:graphicData>
        </a:graphic>
      </p:graphicFrame>
      <p:pic>
        <p:nvPicPr>
          <p:cNvPr id="25" name="图片 24"/>
          <p:cNvPicPr>
            <a:picLocks noChangeAspect="1"/>
          </p:cNvPicPr>
          <p:nvPr>
            <p:custDataLst>
              <p:tags r:id="rId10"/>
            </p:custDataLst>
          </p:nvPr>
        </p:nvPicPr>
        <p:blipFill>
          <a:blip r:embed="rId11"/>
          <a:stretch>
            <a:fillRect/>
          </a:stretch>
        </p:blipFill>
        <p:spPr>
          <a:xfrm>
            <a:off x="2620010" y="4773295"/>
            <a:ext cx="152400" cy="259080"/>
          </a:xfrm>
          <a:prstGeom prst="rect">
            <a:avLst/>
          </a:prstGeom>
        </p:spPr>
      </p:pic>
      <p:pic>
        <p:nvPicPr>
          <p:cNvPr id="27" name="图片 26"/>
          <p:cNvPicPr>
            <a:picLocks noChangeAspect="1"/>
          </p:cNvPicPr>
          <p:nvPr>
            <p:custDataLst>
              <p:tags r:id="rId12"/>
            </p:custDataLst>
          </p:nvPr>
        </p:nvPicPr>
        <p:blipFill>
          <a:blip r:embed="rId13"/>
          <a:stretch>
            <a:fillRect/>
          </a:stretch>
        </p:blipFill>
        <p:spPr>
          <a:xfrm>
            <a:off x="3923030" y="5319395"/>
            <a:ext cx="1188720" cy="800100"/>
          </a:xfrm>
          <a:prstGeom prst="rect">
            <a:avLst/>
          </a:prstGeom>
        </p:spPr>
      </p:pic>
      <p:sp>
        <p:nvSpPr>
          <p:cNvPr id="28" name="文本框 27"/>
          <p:cNvSpPr txBox="1"/>
          <p:nvPr>
            <p:custDataLst>
              <p:tags r:id="rId14"/>
            </p:custDataLst>
          </p:nvPr>
        </p:nvSpPr>
        <p:spPr>
          <a:xfrm>
            <a:off x="1778000" y="6141085"/>
            <a:ext cx="9145270" cy="275590"/>
          </a:xfrm>
          <a:prstGeom prst="rect">
            <a:avLst/>
          </a:prstGeom>
          <a:noFill/>
        </p:spPr>
        <p:txBody>
          <a:bodyPr wrap="square" rtlCol="0">
            <a:spAutoFit/>
          </a:bodyPr>
          <a:lstStyle/>
          <a:p>
            <a:pPr fontAlgn="ctr"/>
            <a:r>
              <a:rPr lang="en-US" sz="1200">
                <a:latin typeface="微软雅黑" panose="020B0503020204020204" pitchFamily="34" charset="-122"/>
                <a:ea typeface="微软雅黑" panose="020B0503020204020204" pitchFamily="34" charset="-122"/>
                <a:cs typeface="微软雅黑" panose="020B0503020204020204" pitchFamily="34" charset="-122"/>
              </a:rPr>
              <a:t>       </a:t>
            </a:r>
            <a:r>
              <a:rPr sz="1200">
                <a:latin typeface="微软雅黑" panose="020B0503020204020204" pitchFamily="34" charset="-122"/>
                <a:ea typeface="微软雅黑" panose="020B0503020204020204" pitchFamily="34" charset="-122"/>
                <a:cs typeface="微软雅黑" panose="020B0503020204020204" pitchFamily="34" charset="-122"/>
              </a:rPr>
              <a:t>上（下）限为一定时间该地区各项污染物百分比成分谱加上（减去）其标准差与平均污染特征成分谱的比值。</a:t>
            </a:r>
            <a:endParaRPr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Tm="3000">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0" y="2914022"/>
            <a:ext cx="12192000" cy="394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9625"/>
            <a:ext cx="12192000" cy="3477226"/>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092388" y="485531"/>
            <a:ext cx="6007224" cy="5899212"/>
            <a:chOff x="3729602" y="1062602"/>
            <a:chExt cx="4732793" cy="4732793"/>
          </a:xfrm>
        </p:grpSpPr>
        <p:sp>
          <p:nvSpPr>
            <p:cNvPr id="15" name="椭圆 14"/>
            <p:cNvSpPr/>
            <p:nvPr userDrawn="1"/>
          </p:nvSpPr>
          <p:spPr>
            <a:xfrm>
              <a:off x="4149147" y="1510924"/>
              <a:ext cx="3892118" cy="3892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29602" y="1062602"/>
              <a:ext cx="4732793" cy="473279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3688979" y="2135082"/>
            <a:ext cx="5063693" cy="1417184"/>
            <a:chOff x="3564477" y="3145727"/>
            <a:chExt cx="5063693" cy="1417184"/>
          </a:xfrm>
        </p:grpSpPr>
        <p:grpSp>
          <p:nvGrpSpPr>
            <p:cNvPr id="19" name="组合 18"/>
            <p:cNvGrpSpPr/>
            <p:nvPr/>
          </p:nvGrpSpPr>
          <p:grpSpPr>
            <a:xfrm>
              <a:off x="3564477" y="3145727"/>
              <a:ext cx="4812030" cy="1417184"/>
              <a:chOff x="3480577" y="3128762"/>
              <a:chExt cx="4812030" cy="1417184"/>
            </a:xfrm>
          </p:grpSpPr>
          <p:sp>
            <p:nvSpPr>
              <p:cNvPr id="22" name="文本框 9"/>
              <p:cNvSpPr txBox="1"/>
              <p:nvPr/>
            </p:nvSpPr>
            <p:spPr>
              <a:xfrm>
                <a:off x="3480577" y="3543892"/>
                <a:ext cx="4812030" cy="645160"/>
              </a:xfrm>
              <a:prstGeom prst="rect">
                <a:avLst/>
              </a:prstGeom>
              <a:noFill/>
            </p:spPr>
            <p:txBody>
              <a:bodyPr wrap="square" rtlCol="0">
                <a:spAutoFit/>
              </a:bodyPr>
              <a:lstStyle/>
              <a:p>
                <a:pPr algn="ctr"/>
                <a:r>
                  <a:rPr lang="zh-CN" altLang="en-US" sz="3600" b="1" spc="300" dirty="0">
                    <a:latin typeface="微软雅黑" panose="020B0503020204020204" pitchFamily="34" charset="-122"/>
                    <a:ea typeface="微软雅黑" panose="020B0503020204020204" pitchFamily="34" charset="-122"/>
                  </a:rPr>
                  <a:t>污染类型成因与分类</a:t>
                </a:r>
                <a:endParaRPr lang="zh-CN" altLang="en-US" sz="3600" b="1" spc="300" dirty="0">
                  <a:latin typeface="微软雅黑" panose="020B0503020204020204" pitchFamily="34" charset="-122"/>
                  <a:ea typeface="微软雅黑" panose="020B0503020204020204" pitchFamily="34" charset="-122"/>
                </a:endParaRPr>
              </a:p>
            </p:txBody>
          </p:sp>
          <p:sp>
            <p:nvSpPr>
              <p:cNvPr id="23" name="矩形 22"/>
              <p:cNvSpPr/>
              <p:nvPr/>
            </p:nvSpPr>
            <p:spPr>
              <a:xfrm>
                <a:off x="7770252" y="312876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4053281" y="428414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4009446" y="3250330"/>
              <a:ext cx="3743362" cy="45719"/>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4503525" y="4411623"/>
              <a:ext cx="4124645" cy="45719"/>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16"/>
          <p:cNvSpPr txBox="1"/>
          <p:nvPr/>
        </p:nvSpPr>
        <p:spPr>
          <a:xfrm>
            <a:off x="5371690" y="4766511"/>
            <a:ext cx="1470992" cy="400110"/>
          </a:xfrm>
          <a:prstGeom prst="rect">
            <a:avLst/>
          </a:prstGeom>
          <a:noFill/>
        </p:spPr>
        <p:txBody>
          <a:bodyPr wrap="square" rtlCol="0">
            <a:spAutoFit/>
          </a:bodyPr>
          <a:lstStyle/>
          <a:p>
            <a:pPr algn="ctr"/>
            <a:r>
              <a:rPr lang="zh-CN" altLang="en-US" sz="2000" b="1" dirty="0">
                <a:solidFill>
                  <a:srgbClr val="C14F4E"/>
                </a:solidFill>
                <a:latin typeface="微软雅黑" panose="020B0503020204020204" pitchFamily="34" charset="-122"/>
                <a:ea typeface="微软雅黑" panose="020B0503020204020204" pitchFamily="34" charset="-122"/>
              </a:rPr>
              <a:t>第三部分</a:t>
            </a:r>
            <a:endParaRPr lang="zh-CN" altLang="en-US" sz="2000" b="1" dirty="0">
              <a:solidFill>
                <a:srgbClr val="C14F4E"/>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083910" y="3840773"/>
            <a:ext cx="4046552" cy="646331"/>
          </a:xfrm>
          <a:prstGeom prst="rect">
            <a:avLst/>
          </a:prstGeom>
          <a:noFill/>
        </p:spPr>
        <p:txBody>
          <a:bodyPr wrap="square" rtlCol="0">
            <a:spAutoFit/>
          </a:bodyPr>
          <a:lstStyle/>
          <a:p>
            <a:r>
              <a:rPr lang="en-US" altLang="zh-CN" sz="1200" dirty="0">
                <a:solidFill>
                  <a:schemeClr val="tx1">
                    <a:lumMod val="50000"/>
                    <a:lumOff val="50000"/>
                  </a:schemeClr>
                </a:solidFill>
              </a:rPr>
              <a:t>[1]</a:t>
            </a:r>
            <a:r>
              <a:rPr lang="zh-CN" altLang="en-US" sz="1200" dirty="0">
                <a:solidFill>
                  <a:schemeClr val="tx1">
                    <a:lumMod val="50000"/>
                    <a:lumOff val="50000"/>
                  </a:schemeClr>
                </a:solidFill>
              </a:rPr>
              <a:t>段菁春</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胡京南</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谭吉华等</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特征雷达图的设计及其在大气污染成因分析中的应用</a:t>
            </a:r>
            <a:r>
              <a:rPr lang="en-US" altLang="zh-CN" sz="1200" dirty="0">
                <a:solidFill>
                  <a:schemeClr val="tx1">
                    <a:lumMod val="50000"/>
                    <a:lumOff val="50000"/>
                  </a:schemeClr>
                </a:solidFill>
              </a:rPr>
              <a:t>[J].</a:t>
            </a:r>
            <a:r>
              <a:rPr lang="zh-CN" altLang="en-US" sz="1200" dirty="0">
                <a:solidFill>
                  <a:schemeClr val="tx1">
                    <a:lumMod val="50000"/>
                    <a:lumOff val="50000"/>
                  </a:schemeClr>
                </a:solidFill>
              </a:rPr>
              <a:t>环境科学研究</a:t>
            </a:r>
            <a:r>
              <a:rPr lang="en-US" altLang="zh-CN" sz="1200" dirty="0">
                <a:solidFill>
                  <a:schemeClr val="tx1">
                    <a:lumMod val="50000"/>
                    <a:lumOff val="50000"/>
                  </a:schemeClr>
                </a:solidFill>
              </a:rPr>
              <a:t>,2018,31(08):1329-1336.DOI:10.13198/j.issn.1001-6929.2018.06.12.</a:t>
            </a:r>
            <a:endParaRPr lang="zh-CN" altLang="en-US" sz="12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3000">
        <p:circle/>
      </p:transition>
    </mc:Choice>
    <mc:Fallback>
      <p:transition spd="slow" advTm="3000">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0" y="551180"/>
            <a:ext cx="2383790" cy="52197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五种污染因子</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1208405" y="4098925"/>
            <a:ext cx="10287635" cy="2315845"/>
          </a:xfrm>
          <a:prstGeom prst="roundRect">
            <a:avLst/>
          </a:prstGeom>
          <a:noFill/>
          <a:ln w="28575">
            <a:solidFill>
              <a:srgbClr val="30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5097780" y="2176780"/>
            <a:ext cx="6170295" cy="3144520"/>
          </a:xfrm>
          <a:prstGeom prst="rect">
            <a:avLst/>
          </a:prstGeom>
        </p:spPr>
        <p:txBody>
          <a:bodyPr wrap="square">
            <a:noAutofit/>
          </a:bodyPr>
          <a:lstStyle/>
          <a:p>
            <a:pPr algn="just">
              <a:lnSpc>
                <a:spcPct val="120000"/>
              </a:lnSpc>
            </a:pPr>
            <a:endParaRPr lang="zh-CN" altLang="en-US" sz="1200" dirty="0">
              <a:solidFill>
                <a:srgbClr val="30333F"/>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1572895" y="4241800"/>
            <a:ext cx="9469120" cy="1894840"/>
          </a:xfrm>
          <a:prstGeom prst="rect">
            <a:avLst/>
          </a:prstGeom>
          <a:noFill/>
        </p:spPr>
        <p:txBody>
          <a:bodyPr wrap="square" rtlCol="0">
            <a:no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根据实际经验5</a:t>
            </a:r>
            <a:r>
              <a:rPr lang="zh-CN" altLang="en-US">
                <a:latin typeface="微软雅黑" panose="020B0503020204020204" pitchFamily="34" charset="-122"/>
                <a:ea typeface="微软雅黑" panose="020B0503020204020204" pitchFamily="34" charset="-122"/>
                <a:cs typeface="微软雅黑" panose="020B0503020204020204" pitchFamily="34" charset="-122"/>
              </a:rPr>
              <a:t>种</a:t>
            </a:r>
            <a:r>
              <a:rPr lang="en-US" altLang="zh-CN">
                <a:latin typeface="微软雅黑" panose="020B0503020204020204" pitchFamily="34" charset="-122"/>
                <a:ea typeface="微软雅黑" panose="020B0503020204020204" pitchFamily="34" charset="-122"/>
                <a:cs typeface="微软雅黑" panose="020B0503020204020204" pitchFamily="34" charset="-122"/>
              </a:rPr>
              <a:t>污染因子(SO2</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NO2 </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CＯ、PM2.5</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粗颗粒)中SO2 </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NO2 </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CO和粗颗粒主要来自于一次来源</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PM2.5既有一次来源也有二次来源.其中SO2主要来自燃煤也会来自于钢铁等工业过程</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NO2主要来自燃煤、工业过程(焦化、玻璃等)、机动车</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CO主要来自于燃煤、机动车、钢铁及生物质等的不完全燃烧粗颗粒主要来自于扬尘</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依据特定时间或站点污染物特征值的不同组合可以判断环境空气质量特征受哪些源或机制影响</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为大气污染成因分析提供技术支撑.</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1" name="图片 40"/>
          <p:cNvPicPr>
            <a:picLocks noChangeAspect="1"/>
          </p:cNvPicPr>
          <p:nvPr>
            <p:custDataLst>
              <p:tags r:id="rId1"/>
            </p:custDataLst>
          </p:nvPr>
        </p:nvPicPr>
        <p:blipFill>
          <a:blip r:embed="rId2"/>
          <a:stretch>
            <a:fillRect/>
          </a:stretch>
        </p:blipFill>
        <p:spPr>
          <a:xfrm>
            <a:off x="1208405" y="1113790"/>
            <a:ext cx="6970395" cy="2952115"/>
          </a:xfrm>
          <a:prstGeom prst="rect">
            <a:avLst/>
          </a:prstGeom>
        </p:spPr>
      </p:pic>
      <p:pic>
        <p:nvPicPr>
          <p:cNvPr id="42" name="图片 41"/>
          <p:cNvPicPr>
            <a:picLocks noChangeAspect="1"/>
          </p:cNvPicPr>
          <p:nvPr>
            <p:custDataLst>
              <p:tags r:id="rId3"/>
            </p:custDataLst>
          </p:nvPr>
        </p:nvPicPr>
        <p:blipFill>
          <a:blip r:embed="rId4"/>
          <a:stretch>
            <a:fillRect/>
          </a:stretch>
        </p:blipFill>
        <p:spPr>
          <a:xfrm>
            <a:off x="8352790" y="890270"/>
            <a:ext cx="3246120" cy="3154680"/>
          </a:xfrm>
          <a:prstGeom prst="rect">
            <a:avLst/>
          </a:prstGeom>
        </p:spPr>
      </p:pic>
    </p:spTree>
  </p:cSld>
  <p:clrMapOvr>
    <a:masterClrMapping/>
  </p:clrMapOvr>
  <p:transition spd="slow" advTm="3000">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2611" y="580509"/>
            <a:ext cx="1009408" cy="501038"/>
            <a:chOff x="680598" y="541180"/>
            <a:chExt cx="1009408" cy="501038"/>
          </a:xfrm>
        </p:grpSpPr>
        <p:sp>
          <p:nvSpPr>
            <p:cNvPr id="2" name="矩形 1"/>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0" y="551180"/>
            <a:ext cx="2755265" cy="52197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示例分析</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62609" y="1223013"/>
            <a:ext cx="8667117" cy="2988304"/>
            <a:chOff x="496950" y="3604209"/>
            <a:chExt cx="2543936" cy="456642"/>
          </a:xfrm>
        </p:grpSpPr>
        <p:sp>
          <p:nvSpPr>
            <p:cNvPr id="47" name="矩形 46"/>
            <p:cNvSpPr/>
            <p:nvPr/>
          </p:nvSpPr>
          <p:spPr>
            <a:xfrm>
              <a:off x="496950" y="3604209"/>
              <a:ext cx="591578" cy="647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全国</a:t>
              </a:r>
              <a:r>
                <a:rPr lang="en-US" altLang="zh-CN" b="1" dirty="0">
                  <a:solidFill>
                    <a:srgbClr val="C14F4E"/>
                  </a:solidFill>
                  <a:latin typeface="微软雅黑" panose="020B0503020204020204" pitchFamily="34" charset="-122"/>
                  <a:ea typeface="微软雅黑" panose="020B0503020204020204" pitchFamily="34" charset="-122"/>
                </a:rPr>
                <a:t>PM2.5</a:t>
              </a:r>
              <a:r>
                <a:rPr lang="zh-CN" altLang="en-US" b="1" dirty="0">
                  <a:solidFill>
                    <a:srgbClr val="C14F4E"/>
                  </a:solidFill>
                  <a:latin typeface="微软雅黑" panose="020B0503020204020204" pitchFamily="34" charset="-122"/>
                  <a:ea typeface="微软雅黑" panose="020B0503020204020204" pitchFamily="34" charset="-122"/>
                </a:rPr>
                <a:t>分布</a:t>
              </a:r>
              <a:endParaRPr lang="zh-CN" altLang="en-US" b="1" dirty="0">
                <a:solidFill>
                  <a:srgbClr val="C14F4E"/>
                </a:solidFill>
                <a:latin typeface="微软雅黑" panose="020B0503020204020204" pitchFamily="34" charset="-122"/>
                <a:ea typeface="微软雅黑" panose="020B0503020204020204" pitchFamily="34" charset="-122"/>
              </a:endParaRPr>
            </a:p>
          </p:txBody>
        </p:sp>
        <p:sp>
          <p:nvSpPr>
            <p:cNvPr id="48" name="矩形 47"/>
            <p:cNvSpPr/>
            <p:nvPr/>
          </p:nvSpPr>
          <p:spPr>
            <a:xfrm>
              <a:off x="832998" y="3773533"/>
              <a:ext cx="2207888" cy="287318"/>
            </a:xfrm>
            <a:prstGeom prst="rect">
              <a:avLst/>
            </a:prstGeom>
          </p:spPr>
          <p:txBody>
            <a:bodyPr wrap="square">
              <a:noAutofit/>
            </a:bodyPr>
            <a:lstStyle/>
            <a:p>
              <a:pPr algn="just">
                <a:lnSpc>
                  <a:spcPct val="120000"/>
                </a:lnSpc>
              </a:pPr>
              <a:endParaRPr lang="zh-CN" altLang="en-US" sz="1200" dirty="0">
                <a:solidFill>
                  <a:srgbClr val="30333F"/>
                </a:solidFill>
                <a:latin typeface="微软雅黑" panose="020B0503020204020204" pitchFamily="34" charset="-122"/>
                <a:ea typeface="微软雅黑" panose="020B0503020204020204" pitchFamily="34" charset="-122"/>
              </a:endParaRPr>
            </a:p>
          </p:txBody>
        </p:sp>
      </p:grpSp>
      <p:pic>
        <p:nvPicPr>
          <p:cNvPr id="14" name="图片 13"/>
          <p:cNvPicPr>
            <a:picLocks noChangeAspect="1"/>
          </p:cNvPicPr>
          <p:nvPr>
            <p:custDataLst>
              <p:tags r:id="rId1"/>
            </p:custDataLst>
          </p:nvPr>
        </p:nvPicPr>
        <p:blipFill>
          <a:blip r:embed="rId2"/>
          <a:stretch>
            <a:fillRect/>
          </a:stretch>
        </p:blipFill>
        <p:spPr>
          <a:xfrm>
            <a:off x="756920" y="1708150"/>
            <a:ext cx="4607560" cy="3448050"/>
          </a:xfrm>
          <a:prstGeom prst="rect">
            <a:avLst/>
          </a:prstGeom>
        </p:spPr>
      </p:pic>
      <p:pic>
        <p:nvPicPr>
          <p:cNvPr id="15" name="图片 14"/>
          <p:cNvPicPr>
            <a:picLocks noChangeAspect="1"/>
          </p:cNvPicPr>
          <p:nvPr>
            <p:custDataLst>
              <p:tags r:id="rId3"/>
            </p:custDataLst>
          </p:nvPr>
        </p:nvPicPr>
        <p:blipFill>
          <a:blip r:embed="rId4"/>
          <a:stretch>
            <a:fillRect/>
          </a:stretch>
        </p:blipFill>
        <p:spPr>
          <a:xfrm>
            <a:off x="5364480" y="1708150"/>
            <a:ext cx="4617085" cy="3487420"/>
          </a:xfrm>
          <a:prstGeom prst="rect">
            <a:avLst/>
          </a:prstGeom>
        </p:spPr>
      </p:pic>
      <p:sp>
        <p:nvSpPr>
          <p:cNvPr id="16" name="文本框 15"/>
          <p:cNvSpPr txBox="1"/>
          <p:nvPr/>
        </p:nvSpPr>
        <p:spPr>
          <a:xfrm>
            <a:off x="1995805" y="5260975"/>
            <a:ext cx="2037080" cy="368300"/>
          </a:xfrm>
          <a:prstGeom prst="rect">
            <a:avLst/>
          </a:prstGeom>
          <a:noFill/>
        </p:spPr>
        <p:txBody>
          <a:bodyPr wrap="square" rtlCol="0">
            <a:spAutoFit/>
          </a:bodyPr>
          <a:lstStyle/>
          <a:p>
            <a:r>
              <a:rPr lang="en-US" altLang="zh-CN"/>
              <a:t>4</a:t>
            </a:r>
            <a:r>
              <a:rPr lang="zh-CN" altLang="en-US"/>
              <a:t>月</a:t>
            </a:r>
            <a:r>
              <a:rPr lang="en-US" altLang="zh-CN"/>
              <a:t>22</a:t>
            </a:r>
            <a:r>
              <a:rPr lang="zh-CN" altLang="en-US"/>
              <a:t>日</a:t>
            </a:r>
            <a:endParaRPr lang="zh-CN" altLang="en-US"/>
          </a:p>
        </p:txBody>
      </p:sp>
      <p:sp>
        <p:nvSpPr>
          <p:cNvPr id="17" name="文本框 16"/>
          <p:cNvSpPr txBox="1"/>
          <p:nvPr/>
        </p:nvSpPr>
        <p:spPr>
          <a:xfrm>
            <a:off x="6501765" y="5312410"/>
            <a:ext cx="1430655" cy="368300"/>
          </a:xfrm>
          <a:prstGeom prst="rect">
            <a:avLst/>
          </a:prstGeom>
          <a:noFill/>
        </p:spPr>
        <p:txBody>
          <a:bodyPr wrap="square" rtlCol="0">
            <a:spAutoFit/>
          </a:bodyPr>
          <a:lstStyle/>
          <a:p>
            <a:r>
              <a:rPr lang="en-US" altLang="zh-CN"/>
              <a:t>4</a:t>
            </a:r>
            <a:r>
              <a:rPr lang="zh-CN" altLang="en-US"/>
              <a:t>月</a:t>
            </a:r>
            <a:r>
              <a:rPr lang="en-US" altLang="zh-CN"/>
              <a:t>23</a:t>
            </a:r>
            <a:r>
              <a:rPr lang="zh-CN" altLang="en-US"/>
              <a:t>日</a:t>
            </a:r>
            <a:endParaRPr lang="zh-CN" altLang="en-US"/>
          </a:p>
        </p:txBody>
      </p:sp>
    </p:spTree>
  </p:cSld>
  <p:clrMapOvr>
    <a:masterClrMapping/>
  </p:clrMapOvr>
  <p:transition spd="slow" advTm="3000">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2611" y="580509"/>
            <a:ext cx="1009408" cy="501038"/>
            <a:chOff x="680598" y="541180"/>
            <a:chExt cx="1009408" cy="501038"/>
          </a:xfrm>
        </p:grpSpPr>
        <p:sp>
          <p:nvSpPr>
            <p:cNvPr id="2" name="矩形 1"/>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0" y="551180"/>
            <a:ext cx="2755265" cy="52197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示例分析</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62609" y="1223013"/>
            <a:ext cx="8667117" cy="2988304"/>
            <a:chOff x="496950" y="3604209"/>
            <a:chExt cx="2543936" cy="456642"/>
          </a:xfrm>
        </p:grpSpPr>
        <p:sp>
          <p:nvSpPr>
            <p:cNvPr id="47" name="矩形 46"/>
            <p:cNvSpPr/>
            <p:nvPr/>
          </p:nvSpPr>
          <p:spPr>
            <a:xfrm>
              <a:off x="496950" y="3604209"/>
              <a:ext cx="591578" cy="647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全国</a:t>
              </a:r>
              <a:r>
                <a:rPr lang="en-US" altLang="zh-CN" b="1" dirty="0">
                  <a:solidFill>
                    <a:srgbClr val="C14F4E"/>
                  </a:solidFill>
                  <a:latin typeface="微软雅黑" panose="020B0503020204020204" pitchFamily="34" charset="-122"/>
                  <a:ea typeface="微软雅黑" panose="020B0503020204020204" pitchFamily="34" charset="-122"/>
                </a:rPr>
                <a:t>PM2.5</a:t>
              </a:r>
              <a:r>
                <a:rPr lang="zh-CN" altLang="en-US" b="1" dirty="0">
                  <a:solidFill>
                    <a:srgbClr val="C14F4E"/>
                  </a:solidFill>
                  <a:latin typeface="微软雅黑" panose="020B0503020204020204" pitchFamily="34" charset="-122"/>
                  <a:ea typeface="微软雅黑" panose="020B0503020204020204" pitchFamily="34" charset="-122"/>
                </a:rPr>
                <a:t>分布</a:t>
              </a:r>
              <a:endParaRPr lang="zh-CN" altLang="en-US" b="1" dirty="0">
                <a:solidFill>
                  <a:srgbClr val="C14F4E"/>
                </a:solidFill>
                <a:latin typeface="微软雅黑" panose="020B0503020204020204" pitchFamily="34" charset="-122"/>
                <a:ea typeface="微软雅黑" panose="020B0503020204020204" pitchFamily="34" charset="-122"/>
              </a:endParaRPr>
            </a:p>
          </p:txBody>
        </p:sp>
        <p:sp>
          <p:nvSpPr>
            <p:cNvPr id="48" name="矩形 47"/>
            <p:cNvSpPr/>
            <p:nvPr/>
          </p:nvSpPr>
          <p:spPr>
            <a:xfrm>
              <a:off x="832998" y="3773533"/>
              <a:ext cx="2207888" cy="287318"/>
            </a:xfrm>
            <a:prstGeom prst="rect">
              <a:avLst/>
            </a:prstGeom>
          </p:spPr>
          <p:txBody>
            <a:bodyPr wrap="square">
              <a:noAutofit/>
            </a:bodyPr>
            <a:lstStyle/>
            <a:p>
              <a:pPr algn="just">
                <a:lnSpc>
                  <a:spcPct val="120000"/>
                </a:lnSpc>
              </a:pPr>
              <a:endParaRPr lang="zh-CN" altLang="en-US" sz="1200" dirty="0">
                <a:solidFill>
                  <a:srgbClr val="30333F"/>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1995805" y="5260975"/>
            <a:ext cx="2037080" cy="368300"/>
          </a:xfrm>
          <a:prstGeom prst="rect">
            <a:avLst/>
          </a:prstGeom>
          <a:noFill/>
        </p:spPr>
        <p:txBody>
          <a:bodyPr wrap="square" rtlCol="0">
            <a:spAutoFit/>
          </a:bodyPr>
          <a:lstStyle/>
          <a:p>
            <a:r>
              <a:rPr lang="en-US" altLang="zh-CN"/>
              <a:t>4</a:t>
            </a:r>
            <a:r>
              <a:rPr lang="zh-CN" altLang="en-US"/>
              <a:t>月</a:t>
            </a:r>
            <a:r>
              <a:rPr lang="en-US" altLang="zh-CN"/>
              <a:t>24</a:t>
            </a:r>
            <a:r>
              <a:rPr lang="zh-CN" altLang="en-US"/>
              <a:t>日</a:t>
            </a:r>
            <a:endParaRPr lang="zh-CN" altLang="en-US"/>
          </a:p>
        </p:txBody>
      </p:sp>
      <p:sp>
        <p:nvSpPr>
          <p:cNvPr id="17" name="文本框 16"/>
          <p:cNvSpPr txBox="1"/>
          <p:nvPr/>
        </p:nvSpPr>
        <p:spPr>
          <a:xfrm>
            <a:off x="6501765" y="5312410"/>
            <a:ext cx="1430655" cy="368300"/>
          </a:xfrm>
          <a:prstGeom prst="rect">
            <a:avLst/>
          </a:prstGeom>
          <a:noFill/>
        </p:spPr>
        <p:txBody>
          <a:bodyPr wrap="square" rtlCol="0">
            <a:spAutoFit/>
          </a:bodyPr>
          <a:lstStyle/>
          <a:p>
            <a:r>
              <a:rPr lang="en-US" altLang="zh-CN"/>
              <a:t>4</a:t>
            </a:r>
            <a:r>
              <a:rPr lang="zh-CN" altLang="en-US"/>
              <a:t>月</a:t>
            </a:r>
            <a:r>
              <a:rPr lang="en-US" altLang="zh-CN"/>
              <a:t>25</a:t>
            </a:r>
            <a:r>
              <a:rPr lang="zh-CN" altLang="en-US"/>
              <a:t>日</a:t>
            </a:r>
            <a:endParaRPr lang="zh-CN" altLang="en-US"/>
          </a:p>
        </p:txBody>
      </p:sp>
      <p:pic>
        <p:nvPicPr>
          <p:cNvPr id="9" name="图片 8"/>
          <p:cNvPicPr>
            <a:picLocks noChangeAspect="1"/>
          </p:cNvPicPr>
          <p:nvPr>
            <p:custDataLst>
              <p:tags r:id="rId1"/>
            </p:custDataLst>
          </p:nvPr>
        </p:nvPicPr>
        <p:blipFill>
          <a:blip r:embed="rId2"/>
          <a:stretch>
            <a:fillRect/>
          </a:stretch>
        </p:blipFill>
        <p:spPr>
          <a:xfrm>
            <a:off x="669925" y="1708150"/>
            <a:ext cx="4694555" cy="3487420"/>
          </a:xfrm>
          <a:prstGeom prst="rect">
            <a:avLst/>
          </a:prstGeom>
        </p:spPr>
      </p:pic>
      <p:pic>
        <p:nvPicPr>
          <p:cNvPr id="18" name="图片 17"/>
          <p:cNvPicPr>
            <a:picLocks noChangeAspect="1"/>
          </p:cNvPicPr>
          <p:nvPr>
            <p:custDataLst>
              <p:tags r:id="rId3"/>
            </p:custDataLst>
          </p:nvPr>
        </p:nvPicPr>
        <p:blipFill>
          <a:blip r:embed="rId4"/>
          <a:stretch>
            <a:fillRect/>
          </a:stretch>
        </p:blipFill>
        <p:spPr>
          <a:xfrm>
            <a:off x="5364480" y="1708150"/>
            <a:ext cx="4846320" cy="3486150"/>
          </a:xfrm>
          <a:prstGeom prst="rect">
            <a:avLst/>
          </a:prstGeom>
        </p:spPr>
      </p:pic>
    </p:spTree>
  </p:cSld>
  <p:clrMapOvr>
    <a:masterClrMapping/>
  </p:clrMapOvr>
  <p:transition spd="slow" advTm="3000">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2611" y="580509"/>
            <a:ext cx="1009408" cy="501038"/>
            <a:chOff x="680598" y="541180"/>
            <a:chExt cx="1009408" cy="501038"/>
          </a:xfrm>
        </p:grpSpPr>
        <p:sp>
          <p:nvSpPr>
            <p:cNvPr id="2" name="矩形 1"/>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0" y="551180"/>
            <a:ext cx="4965700" cy="52197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污染类型分类标准</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266069" y="2420414"/>
            <a:ext cx="2241974"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技能</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证书</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833120" y="1383030"/>
            <a:ext cx="10384155" cy="49253140"/>
          </a:xfrm>
          <a:prstGeom prst="rect">
            <a:avLst/>
          </a:prstGeom>
        </p:spPr>
        <p:txBody>
          <a:bodyPr wrap="square">
            <a:noAutofit/>
            <a:scene3d>
              <a:camera prst="orthographicFront"/>
              <a:lightRig rig="threePt" dir="t"/>
            </a:scene3d>
            <a:sp3d contourW="12700"/>
          </a:bodyPr>
          <a:lstStyle/>
          <a:p>
            <a:pPr algn="ctr">
              <a:lnSpc>
                <a:spcPct val="120000"/>
              </a:lnSpc>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553310" y="2422092"/>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工作</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经历</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7261460" y="2420413"/>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工作成果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8971198" y="2420412"/>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自我评价</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474782" y="4622690"/>
            <a:ext cx="9066218" cy="824551"/>
            <a:chOff x="521710" y="3501021"/>
            <a:chExt cx="9066218" cy="824551"/>
          </a:xfrm>
        </p:grpSpPr>
        <p:sp>
          <p:nvSpPr>
            <p:cNvPr id="25" name="矩形 24"/>
            <p:cNvSpPr/>
            <p:nvPr/>
          </p:nvSpPr>
          <p:spPr>
            <a:xfrm>
              <a:off x="521710" y="3501021"/>
              <a:ext cx="2241974" cy="423545"/>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26" name="矩形 25"/>
            <p:cNvSpPr/>
            <p:nvPr/>
          </p:nvSpPr>
          <p:spPr>
            <a:xfrm>
              <a:off x="832998" y="4013152"/>
              <a:ext cx="8754930" cy="312420"/>
            </a:xfrm>
            <a:prstGeom prst="rect">
              <a:avLst/>
            </a:prstGeom>
          </p:spPr>
          <p:txBody>
            <a:bodyPr wrap="square">
              <a:spAutoFit/>
            </a:bodyPr>
            <a:lstStyle/>
            <a:p>
              <a:pPr algn="just">
                <a:lnSpc>
                  <a:spcPct val="120000"/>
                </a:lnSpc>
              </a:pPr>
              <a:endParaRPr lang="zh-CN" altLang="en-US" sz="1200" spc="300" dirty="0">
                <a:solidFill>
                  <a:srgbClr val="30333F"/>
                </a:solidFill>
                <a:latin typeface="微软雅黑" panose="020B0503020204020204" pitchFamily="34" charset="-122"/>
                <a:ea typeface="微软雅黑" panose="020B0503020204020204" pitchFamily="34" charset="-122"/>
              </a:endParaRPr>
            </a:p>
          </p:txBody>
        </p:sp>
      </p:grpSp>
      <p:sp>
        <p:nvSpPr>
          <p:cNvPr id="27" name="文本框 26"/>
          <p:cNvSpPr txBox="1"/>
          <p:nvPr/>
        </p:nvSpPr>
        <p:spPr>
          <a:xfrm>
            <a:off x="562610" y="1266825"/>
            <a:ext cx="10165080" cy="3138170"/>
          </a:xfrm>
          <a:prstGeom prst="rect">
            <a:avLst/>
          </a:prstGeom>
          <a:noFill/>
        </p:spPr>
        <p:txBody>
          <a:bodyPr wrap="square" rtlCol="0">
            <a:spAutoFit/>
          </a:bodyPr>
          <a:lstStyle/>
          <a:p>
            <a:r>
              <a:rPr lang="zh-CN" altLang="en-US"/>
              <a:t>根据特定地点特定日期每种污染物的特征值与其标准值、上下限的比较，结合实际经验，对污染类型进行分类。</a:t>
            </a:r>
            <a:endParaRPr lang="zh-CN" altLang="en-US"/>
          </a:p>
          <a:p>
            <a:r>
              <a:rPr lang="zh-CN" altLang="en-US"/>
              <a:t>根据污染物特征值的不同组合，将大气污染类型分为以下几类。</a:t>
            </a:r>
            <a:endParaRPr lang="zh-CN" altLang="en-US"/>
          </a:p>
          <a:p>
            <a:r>
              <a:rPr lang="zh-CN" altLang="en-US"/>
              <a:t>⚫ 标准型：各污染物特征值均未超出污染物特征值上下限，污染特征未发生显著变化。</a:t>
            </a:r>
            <a:endParaRPr lang="zh-CN" altLang="en-US"/>
          </a:p>
          <a:p>
            <a:r>
              <a:rPr lang="zh-CN" altLang="en-US"/>
              <a:t>⚫ 偏二次型：PM2.5 超出上限，表明污染特征受二次颗粒物生成影响显著。</a:t>
            </a:r>
            <a:endParaRPr lang="zh-CN" altLang="en-US"/>
          </a:p>
          <a:p>
            <a:r>
              <a:rPr lang="zh-CN" altLang="en-US"/>
              <a:t>⚫ 偏沙尘型：PM10 超出上限。</a:t>
            </a:r>
            <a:endParaRPr lang="zh-CN" altLang="en-US"/>
          </a:p>
          <a:p>
            <a:r>
              <a:rPr lang="zh-CN" altLang="en-US"/>
              <a:t>⚫ 偏机动车型：NO2 与 CO 特征值超出上限，表明污染物特征受机动车影响显著。</a:t>
            </a:r>
            <a:endParaRPr lang="zh-CN" altLang="en-US"/>
          </a:p>
          <a:p>
            <a:r>
              <a:rPr lang="zh-CN" altLang="en-US"/>
              <a:t>⚫ 偏燃煤型：SO2 特征值明显超出上限，表明污染特征受燃煤排放影响显著。</a:t>
            </a:r>
            <a:endParaRPr lang="zh-CN" altLang="en-US"/>
          </a:p>
          <a:p>
            <a:r>
              <a:rPr lang="zh-CN" altLang="en-US"/>
              <a:t>⚫ 偏烟花型：PM2.5 和 SO2 特征值明显超出上限，结合具体情况分析污染特征受烟花燃放过程影响。</a:t>
            </a:r>
            <a:endParaRPr lang="zh-CN" altLang="en-US"/>
          </a:p>
          <a:p>
            <a:r>
              <a:rPr lang="zh-CN" altLang="en-US"/>
              <a:t>⚫ 偏钢铁型：SO2、NO2、与 CO 特征值超出上限，表明污染特征受工业排放过程影响。</a:t>
            </a:r>
            <a:endParaRPr lang="zh-CN" altLang="en-US"/>
          </a:p>
          <a:p>
            <a:r>
              <a:rPr lang="zh-CN" altLang="en-US"/>
              <a:t>⚫ 其他型：其他情况。没有明显的污染物特征，结合具体情况加以分析。</a:t>
            </a:r>
            <a:endParaRPr lang="zh-CN" altLang="en-US"/>
          </a:p>
        </p:txBody>
      </p:sp>
    </p:spTree>
  </p:cSld>
  <p:clrMapOvr>
    <a:masterClrMapping/>
  </p:clrMapOvr>
  <p:transition spd="slow" advTm="3000">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2611" y="580509"/>
            <a:ext cx="1009408" cy="501038"/>
            <a:chOff x="680598" y="541180"/>
            <a:chExt cx="1009408" cy="501038"/>
          </a:xfrm>
        </p:grpSpPr>
        <p:sp>
          <p:nvSpPr>
            <p:cNvPr id="2" name="矩形 1"/>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722120" y="1084580"/>
            <a:ext cx="500380" cy="4399915"/>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各指标相关系数</a:t>
            </a:r>
            <a:r>
              <a:rPr lang="zh-CN" altLang="en-US" sz="2800" b="1" dirty="0">
                <a:solidFill>
                  <a:srgbClr val="30333F"/>
                </a:solidFill>
                <a:latin typeface="微软雅黑" panose="020B0503020204020204" pitchFamily="34" charset="-122"/>
                <a:ea typeface="微软雅黑" panose="020B0503020204020204" pitchFamily="34" charset="-122"/>
              </a:rPr>
              <a:t>热力图</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266069" y="2420414"/>
            <a:ext cx="2241974"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技能</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证书</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833120" y="1383030"/>
            <a:ext cx="10384155" cy="49253140"/>
          </a:xfrm>
          <a:prstGeom prst="rect">
            <a:avLst/>
          </a:prstGeom>
        </p:spPr>
        <p:txBody>
          <a:bodyPr wrap="square">
            <a:noAutofit/>
            <a:scene3d>
              <a:camera prst="orthographicFront"/>
              <a:lightRig rig="threePt" dir="t"/>
            </a:scene3d>
            <a:sp3d contourW="12700"/>
          </a:bodyPr>
          <a:lstStyle/>
          <a:p>
            <a:pPr algn="ctr">
              <a:lnSpc>
                <a:spcPct val="120000"/>
              </a:lnSpc>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553310" y="2422092"/>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工作</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经历</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7261460" y="2420413"/>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工作成果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8971198" y="2420412"/>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自我评价</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474782" y="4622690"/>
            <a:ext cx="9066218" cy="824551"/>
            <a:chOff x="521710" y="3501021"/>
            <a:chExt cx="9066218" cy="824551"/>
          </a:xfrm>
        </p:grpSpPr>
        <p:sp>
          <p:nvSpPr>
            <p:cNvPr id="25" name="矩形 24"/>
            <p:cNvSpPr/>
            <p:nvPr/>
          </p:nvSpPr>
          <p:spPr>
            <a:xfrm>
              <a:off x="521710" y="3501021"/>
              <a:ext cx="2241974" cy="423545"/>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26" name="矩形 25"/>
            <p:cNvSpPr/>
            <p:nvPr/>
          </p:nvSpPr>
          <p:spPr>
            <a:xfrm>
              <a:off x="832998" y="4013152"/>
              <a:ext cx="8754930" cy="312420"/>
            </a:xfrm>
            <a:prstGeom prst="rect">
              <a:avLst/>
            </a:prstGeom>
          </p:spPr>
          <p:txBody>
            <a:bodyPr wrap="square">
              <a:spAutoFit/>
            </a:bodyPr>
            <a:lstStyle/>
            <a:p>
              <a:pPr algn="just">
                <a:lnSpc>
                  <a:spcPct val="120000"/>
                </a:lnSpc>
              </a:pPr>
              <a:endParaRPr lang="zh-CN" altLang="en-US" sz="1200" spc="300" dirty="0">
                <a:solidFill>
                  <a:srgbClr val="30333F"/>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custDataLst>
              <p:tags r:id="rId1"/>
            </p:custDataLst>
          </p:nvPr>
        </p:nvPicPr>
        <p:blipFill>
          <a:blip r:embed="rId2"/>
          <a:stretch>
            <a:fillRect/>
          </a:stretch>
        </p:blipFill>
        <p:spPr>
          <a:xfrm>
            <a:off x="2484755" y="353060"/>
            <a:ext cx="7620000" cy="6248400"/>
          </a:xfrm>
          <a:prstGeom prst="rect">
            <a:avLst/>
          </a:prstGeom>
        </p:spPr>
      </p:pic>
    </p:spTree>
  </p:cSld>
  <p:clrMapOvr>
    <a:masterClrMapping/>
  </p:clrMapOvr>
  <p:transition spd="slow" advTm="3000">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0" y="2914022"/>
            <a:ext cx="12192000" cy="394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9625"/>
            <a:ext cx="12192000" cy="3477226"/>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092388" y="479394"/>
            <a:ext cx="6007224" cy="5899212"/>
            <a:chOff x="3729602" y="1062602"/>
            <a:chExt cx="4732793" cy="4732793"/>
          </a:xfrm>
        </p:grpSpPr>
        <p:sp>
          <p:nvSpPr>
            <p:cNvPr id="15" name="椭圆 14"/>
            <p:cNvSpPr/>
            <p:nvPr userDrawn="1"/>
          </p:nvSpPr>
          <p:spPr>
            <a:xfrm>
              <a:off x="4149147" y="1510924"/>
              <a:ext cx="3892118" cy="3892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29602" y="1062602"/>
              <a:ext cx="4732793" cy="473279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3946358" y="2190944"/>
            <a:ext cx="4618724" cy="1417184"/>
            <a:chOff x="4009446" y="3145727"/>
            <a:chExt cx="4618724" cy="1417184"/>
          </a:xfrm>
        </p:grpSpPr>
        <p:grpSp>
          <p:nvGrpSpPr>
            <p:cNvPr id="19" name="组合 18"/>
            <p:cNvGrpSpPr/>
            <p:nvPr/>
          </p:nvGrpSpPr>
          <p:grpSpPr>
            <a:xfrm>
              <a:off x="4137181" y="3145727"/>
              <a:ext cx="3975388" cy="1417184"/>
              <a:chOff x="4053281" y="3128762"/>
              <a:chExt cx="3975388" cy="1417184"/>
            </a:xfrm>
          </p:grpSpPr>
          <p:sp>
            <p:nvSpPr>
              <p:cNvPr id="22" name="文本框 9"/>
              <p:cNvSpPr txBox="1"/>
              <p:nvPr/>
            </p:nvSpPr>
            <p:spPr>
              <a:xfrm>
                <a:off x="4253948" y="3320532"/>
                <a:ext cx="3684104" cy="1015663"/>
              </a:xfrm>
              <a:prstGeom prst="rect">
                <a:avLst/>
              </a:prstGeom>
              <a:noFill/>
            </p:spPr>
            <p:txBody>
              <a:bodyPr wrap="square" rtlCol="0">
                <a:spAutoFit/>
              </a:bodyPr>
              <a:lstStyle/>
              <a:p>
                <a:pPr algn="ctr"/>
                <a:r>
                  <a:rPr lang="zh-CN" altLang="en-US" sz="6000" b="1" spc="300" dirty="0">
                    <a:latin typeface="微软雅黑" panose="020B0503020204020204" pitchFamily="34" charset="-122"/>
                    <a:ea typeface="微软雅黑" panose="020B0503020204020204" pitchFamily="34" charset="-122"/>
                  </a:rPr>
                  <a:t>前沿论文</a:t>
                </a:r>
                <a:endParaRPr lang="zh-CN" altLang="en-US" sz="6000" b="1" spc="300" dirty="0">
                  <a:latin typeface="微软雅黑" panose="020B0503020204020204" pitchFamily="34" charset="-122"/>
                  <a:ea typeface="微软雅黑" panose="020B0503020204020204" pitchFamily="34" charset="-122"/>
                </a:endParaRPr>
              </a:p>
            </p:txBody>
          </p:sp>
          <p:sp>
            <p:nvSpPr>
              <p:cNvPr id="23" name="矩形 22"/>
              <p:cNvSpPr/>
              <p:nvPr/>
            </p:nvSpPr>
            <p:spPr>
              <a:xfrm>
                <a:off x="7770252" y="312876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4053281" y="428414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4009446" y="3250330"/>
              <a:ext cx="3743362" cy="45719"/>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4503525" y="4411623"/>
              <a:ext cx="4124645" cy="45719"/>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16"/>
          <p:cNvSpPr txBox="1"/>
          <p:nvPr/>
        </p:nvSpPr>
        <p:spPr>
          <a:xfrm>
            <a:off x="5359498" y="4280239"/>
            <a:ext cx="1470992" cy="400110"/>
          </a:xfrm>
          <a:prstGeom prst="rect">
            <a:avLst/>
          </a:prstGeom>
          <a:noFill/>
        </p:spPr>
        <p:txBody>
          <a:bodyPr wrap="square" rtlCol="0">
            <a:spAutoFit/>
          </a:bodyPr>
          <a:lstStyle/>
          <a:p>
            <a:pPr algn="ctr"/>
            <a:r>
              <a:rPr lang="zh-CN" altLang="en-US" sz="2000" b="1" dirty="0">
                <a:solidFill>
                  <a:srgbClr val="C14F4E"/>
                </a:solidFill>
                <a:latin typeface="微软雅黑" panose="020B0503020204020204" pitchFamily="34" charset="-122"/>
                <a:ea typeface="微软雅黑" panose="020B0503020204020204" pitchFamily="34" charset="-122"/>
              </a:rPr>
              <a:t>第一部分</a:t>
            </a:r>
            <a:endParaRPr lang="zh-CN" altLang="en-US" sz="2000" b="1" dirty="0">
              <a:solidFill>
                <a:srgbClr val="C14F4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3000">
        <p:circle/>
      </p:transition>
    </mc:Choice>
    <mc:Fallback>
      <p:transition spd="slow" advTm="3000">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2611" y="580509"/>
            <a:ext cx="1009408" cy="501038"/>
            <a:chOff x="680598" y="541180"/>
            <a:chExt cx="1009408" cy="501038"/>
          </a:xfrm>
        </p:grpSpPr>
        <p:sp>
          <p:nvSpPr>
            <p:cNvPr id="2" name="矩形 1"/>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0" y="551180"/>
            <a:ext cx="4965700" cy="52197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基于污染物特征值的聚类算法</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266069" y="2420414"/>
            <a:ext cx="2241974"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技能</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证书</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557919" y="2420414"/>
            <a:ext cx="2241974"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项目</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经验</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553310" y="2422092"/>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工作</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经历</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7261460" y="2420413"/>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工作成果</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8971198" y="2420412"/>
            <a:ext cx="1085380" cy="10826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自我评价</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474782" y="4622690"/>
            <a:ext cx="9066218" cy="824551"/>
            <a:chOff x="521710" y="3501021"/>
            <a:chExt cx="9066218" cy="824551"/>
          </a:xfrm>
        </p:grpSpPr>
        <p:sp>
          <p:nvSpPr>
            <p:cNvPr id="25" name="矩形 24"/>
            <p:cNvSpPr/>
            <p:nvPr/>
          </p:nvSpPr>
          <p:spPr>
            <a:xfrm>
              <a:off x="521710" y="3501021"/>
              <a:ext cx="2241974" cy="423545"/>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26" name="矩形 25"/>
            <p:cNvSpPr/>
            <p:nvPr/>
          </p:nvSpPr>
          <p:spPr>
            <a:xfrm>
              <a:off x="832998" y="4013152"/>
              <a:ext cx="8754930" cy="312420"/>
            </a:xfrm>
            <a:prstGeom prst="rect">
              <a:avLst/>
            </a:prstGeom>
          </p:spPr>
          <p:txBody>
            <a:bodyPr wrap="square">
              <a:spAutoFit/>
            </a:bodyPr>
            <a:lstStyle/>
            <a:p>
              <a:pPr algn="just">
                <a:lnSpc>
                  <a:spcPct val="120000"/>
                </a:lnSpc>
              </a:pPr>
              <a:endParaRPr lang="zh-CN" altLang="en-US" sz="1200" spc="300" dirty="0">
                <a:solidFill>
                  <a:srgbClr val="30333F"/>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562610" y="1351280"/>
            <a:ext cx="6410325" cy="2861310"/>
          </a:xfrm>
          <a:prstGeom prst="rect">
            <a:avLst/>
          </a:prstGeom>
          <a:noFill/>
        </p:spPr>
        <p:txBody>
          <a:bodyPr wrap="square" rtlCol="0">
            <a:spAutoFit/>
          </a:bodyPr>
          <a:lstStyle/>
          <a:p>
            <a:pPr indent="457200"/>
            <a:r>
              <a:rPr lang="zh-CN" altLang="en-US"/>
              <a:t>聚类分析指将物理或抽象对象的集合分组为由类似的对象组成的多个类的分析过程，是一种探索性分析。在分类的过程中不必事先给出一个分类的标准，直接从样本数据出发进行分类。</a:t>
            </a:r>
            <a:endParaRPr lang="zh-CN" altLang="en-US"/>
          </a:p>
          <a:p>
            <a:pPr indent="457200"/>
            <a:r>
              <a:rPr lang="zh-CN" altLang="en-US"/>
              <a:t>由于天气数据复杂多变并且不同时间不同地区的污染物浓度以及大气情况数值差异显著，难以从中分析出空气污染和大气情况的变化特征。于是，基于污染物特征值进行聚类，尽可能降低类内差异从而获得一个比较好的聚类结果。聚类的结果可以提供多个可能的解，选择最终解需要研究者的主观判断和后续的分析。</a:t>
            </a:r>
            <a:endParaRPr lang="zh-CN" altLang="en-US"/>
          </a:p>
        </p:txBody>
      </p:sp>
    </p:spTree>
  </p:cSld>
  <p:clrMapOvr>
    <a:masterClrMapping/>
  </p:clrMapOvr>
  <p:transition spd="slow" advTm="3000">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0" y="2914022"/>
            <a:ext cx="12192000" cy="394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9625"/>
            <a:ext cx="12192000" cy="3477226"/>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092388" y="479394"/>
            <a:ext cx="6007224" cy="5899212"/>
            <a:chOff x="3729602" y="1062602"/>
            <a:chExt cx="4732793" cy="4732793"/>
          </a:xfrm>
        </p:grpSpPr>
        <p:sp>
          <p:nvSpPr>
            <p:cNvPr id="15" name="椭圆 14"/>
            <p:cNvSpPr/>
            <p:nvPr userDrawn="1"/>
          </p:nvSpPr>
          <p:spPr>
            <a:xfrm>
              <a:off x="4149147" y="1510924"/>
              <a:ext cx="3892118" cy="3892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29602" y="1062602"/>
              <a:ext cx="4732793" cy="473279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3946358" y="2190944"/>
            <a:ext cx="4618724" cy="1417184"/>
            <a:chOff x="4009446" y="3145727"/>
            <a:chExt cx="4618724" cy="1417184"/>
          </a:xfrm>
        </p:grpSpPr>
        <p:grpSp>
          <p:nvGrpSpPr>
            <p:cNvPr id="19" name="组合 18"/>
            <p:cNvGrpSpPr/>
            <p:nvPr/>
          </p:nvGrpSpPr>
          <p:grpSpPr>
            <a:xfrm>
              <a:off x="4137181" y="3145727"/>
              <a:ext cx="3975388" cy="1417184"/>
              <a:chOff x="4053281" y="3128762"/>
              <a:chExt cx="3975388" cy="1417184"/>
            </a:xfrm>
          </p:grpSpPr>
          <p:sp>
            <p:nvSpPr>
              <p:cNvPr id="22" name="文本框 9"/>
              <p:cNvSpPr txBox="1"/>
              <p:nvPr/>
            </p:nvSpPr>
            <p:spPr>
              <a:xfrm>
                <a:off x="4253948" y="3320532"/>
                <a:ext cx="3684104" cy="1015663"/>
              </a:xfrm>
              <a:prstGeom prst="rect">
                <a:avLst/>
              </a:prstGeom>
              <a:noFill/>
            </p:spPr>
            <p:txBody>
              <a:bodyPr wrap="square" rtlCol="0">
                <a:spAutoFit/>
              </a:bodyPr>
              <a:lstStyle/>
              <a:p>
                <a:pPr algn="ctr"/>
                <a:r>
                  <a:rPr lang="zh-CN" altLang="en-US" sz="6000" b="1" spc="300" dirty="0">
                    <a:latin typeface="微软雅黑" panose="020B0503020204020204" pitchFamily="34" charset="-122"/>
                    <a:ea typeface="微软雅黑" panose="020B0503020204020204" pitchFamily="34" charset="-122"/>
                  </a:rPr>
                  <a:t>项目进展</a:t>
                </a:r>
                <a:endParaRPr lang="zh-CN" altLang="en-US" sz="6000" b="1" spc="300" dirty="0">
                  <a:latin typeface="微软雅黑" panose="020B0503020204020204" pitchFamily="34" charset="-122"/>
                  <a:ea typeface="微软雅黑" panose="020B0503020204020204" pitchFamily="34" charset="-122"/>
                </a:endParaRPr>
              </a:p>
            </p:txBody>
          </p:sp>
          <p:sp>
            <p:nvSpPr>
              <p:cNvPr id="23" name="矩形 22"/>
              <p:cNvSpPr/>
              <p:nvPr/>
            </p:nvSpPr>
            <p:spPr>
              <a:xfrm>
                <a:off x="7770252" y="312876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4053281" y="428414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4009446" y="3250330"/>
              <a:ext cx="3743362" cy="45719"/>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V="1">
              <a:off x="4503525" y="4411623"/>
              <a:ext cx="4124645" cy="45719"/>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16"/>
          <p:cNvSpPr txBox="1"/>
          <p:nvPr/>
        </p:nvSpPr>
        <p:spPr>
          <a:xfrm>
            <a:off x="5371690" y="4766511"/>
            <a:ext cx="1470992" cy="400110"/>
          </a:xfrm>
          <a:prstGeom prst="rect">
            <a:avLst/>
          </a:prstGeom>
          <a:noFill/>
        </p:spPr>
        <p:txBody>
          <a:bodyPr wrap="square" rtlCol="0">
            <a:spAutoFit/>
          </a:bodyPr>
          <a:lstStyle/>
          <a:p>
            <a:pPr algn="ctr"/>
            <a:r>
              <a:rPr lang="zh-CN" altLang="en-US" sz="2000" b="1" dirty="0">
                <a:solidFill>
                  <a:srgbClr val="C14F4E"/>
                </a:solidFill>
                <a:latin typeface="微软雅黑" panose="020B0503020204020204" pitchFamily="34" charset="-122"/>
                <a:ea typeface="微软雅黑" panose="020B0503020204020204" pitchFamily="34" charset="-122"/>
              </a:rPr>
              <a:t>第四部分</a:t>
            </a:r>
            <a:endParaRPr lang="zh-CN" altLang="en-US" sz="2000" b="1" dirty="0">
              <a:solidFill>
                <a:srgbClr val="C14F4E"/>
              </a:solidFill>
              <a:latin typeface="微软雅黑" panose="020B0503020204020204" pitchFamily="34" charset="-122"/>
              <a:ea typeface="微软雅黑" panose="020B0503020204020204" pitchFamily="34" charset="-122"/>
            </a:endParaRPr>
          </a:p>
        </p:txBody>
      </p:sp>
      <p:sp>
        <p:nvSpPr>
          <p:cNvPr id="26" name="文本框 20"/>
          <p:cNvSpPr txBox="1"/>
          <p:nvPr/>
        </p:nvSpPr>
        <p:spPr>
          <a:xfrm>
            <a:off x="4139245" y="3710088"/>
            <a:ext cx="3955134" cy="605230"/>
          </a:xfrm>
          <a:prstGeom prst="rect">
            <a:avLst/>
          </a:prstGeom>
          <a:noFill/>
        </p:spPr>
        <p:txBody>
          <a:bodyPr wrap="square">
            <a:spAutoFit/>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4530"/>
            <a:r>
              <a:rPr lang="zh-CN" altLang="en-US" sz="2800" b="1" dirty="0">
                <a:solidFill>
                  <a:schemeClr val="tx1">
                    <a:lumMod val="50000"/>
                    <a:lumOff val="50000"/>
                  </a:schemeClr>
                </a:solidFill>
                <a:ea typeface="时尚中黑简体" panose="01010104010101010101" pitchFamily="2" charset="-122"/>
              </a:rPr>
              <a:t>可视化展示</a:t>
            </a:r>
            <a:endParaRPr lang="en-US" altLang="zh-CN" sz="2800" b="1" dirty="0">
              <a:solidFill>
                <a:schemeClr val="tx1">
                  <a:lumMod val="50000"/>
                  <a:lumOff val="50000"/>
                </a:schemeClr>
              </a:solidFill>
              <a:ea typeface="时尚中黑简体"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3000">
        <p:circle/>
      </p:transition>
    </mc:Choice>
    <mc:Fallback>
      <p:transition spd="slow" advTm="3000">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62611" y="580509"/>
            <a:ext cx="1009408" cy="501038"/>
            <a:chOff x="680598" y="541180"/>
            <a:chExt cx="1009408" cy="501038"/>
          </a:xfrm>
        </p:grpSpPr>
        <p:sp>
          <p:nvSpPr>
            <p:cNvPr id="2" name="矩形 1"/>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2127083" cy="52322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项目进度</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rot="16200000">
            <a:off x="5920904" y="-2182219"/>
            <a:ext cx="310871" cy="12192002"/>
            <a:chOff x="5860686" y="657890"/>
            <a:chExt cx="167631" cy="6574315"/>
          </a:xfrm>
          <a:solidFill>
            <a:srgbClr val="C14F4E"/>
          </a:solidFill>
        </p:grpSpPr>
        <p:cxnSp>
          <p:nvCxnSpPr>
            <p:cNvPr id="14" name="直接连接符 13"/>
            <p:cNvCxnSpPr/>
            <p:nvPr/>
          </p:nvCxnSpPr>
          <p:spPr>
            <a:xfrm>
              <a:off x="5944507" y="657890"/>
              <a:ext cx="0" cy="6574315"/>
            </a:xfrm>
            <a:prstGeom prst="line">
              <a:avLst/>
            </a:prstGeom>
            <a:grpFill/>
            <a:ln w="19050">
              <a:solidFill>
                <a:srgbClr val="30333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860701" y="1541502"/>
              <a:ext cx="167616" cy="167616"/>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 name="椭圆 15"/>
            <p:cNvSpPr/>
            <p:nvPr/>
          </p:nvSpPr>
          <p:spPr>
            <a:xfrm>
              <a:off x="5860697" y="3060058"/>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 name="椭圆 16"/>
            <p:cNvSpPr/>
            <p:nvPr/>
          </p:nvSpPr>
          <p:spPr>
            <a:xfrm>
              <a:off x="5860689" y="4578613"/>
              <a:ext cx="167616" cy="167616"/>
            </a:xfrm>
            <a:prstGeom prst="ellipse">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 name="椭圆 17"/>
            <p:cNvSpPr/>
            <p:nvPr/>
          </p:nvSpPr>
          <p:spPr>
            <a:xfrm>
              <a:off x="5860686" y="6097169"/>
              <a:ext cx="167616" cy="167616"/>
            </a:xfrm>
            <a:prstGeom prst="ellipse">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9" name="组合 18"/>
          <p:cNvGrpSpPr/>
          <p:nvPr/>
        </p:nvGrpSpPr>
        <p:grpSpPr>
          <a:xfrm>
            <a:off x="1027472" y="1827211"/>
            <a:ext cx="3332847" cy="1717153"/>
            <a:chOff x="288451" y="3646996"/>
            <a:chExt cx="3332847" cy="1717153"/>
          </a:xfrm>
        </p:grpSpPr>
        <p:sp>
          <p:nvSpPr>
            <p:cNvPr id="20" name="矩形 19"/>
            <p:cNvSpPr/>
            <p:nvPr/>
          </p:nvSpPr>
          <p:spPr>
            <a:xfrm>
              <a:off x="288451" y="3646996"/>
              <a:ext cx="2693628"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大气污染时空态势分析</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21" name="矩形 20"/>
            <p:cNvSpPr/>
            <p:nvPr/>
          </p:nvSpPr>
          <p:spPr>
            <a:xfrm>
              <a:off x="403406" y="4034874"/>
              <a:ext cx="3217892" cy="1329275"/>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逆地理编码</a:t>
              </a:r>
              <a:endParaRPr lang="en-US" altLang="zh-CN" sz="14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数据清洗</a:t>
              </a:r>
              <a:endParaRPr lang="en-US" altLang="zh-CN" sz="14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AQI</a:t>
              </a:r>
              <a:r>
                <a:rPr lang="zh-CN" altLang="en-US" sz="1400" dirty="0">
                  <a:latin typeface="微软雅黑" panose="020B0503020204020204" pitchFamily="34" charset="-122"/>
                  <a:ea typeface="微软雅黑" panose="020B0503020204020204" pitchFamily="34" charset="-122"/>
                </a:rPr>
                <a:t>、污染等级计算</a:t>
              </a:r>
              <a:endParaRPr lang="en-US" altLang="zh-CN" sz="1400"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sz="1400" spc="300" dirty="0">
                  <a:solidFill>
                    <a:srgbClr val="30333F"/>
                  </a:solidFill>
                  <a:latin typeface="微软雅黑" panose="020B0503020204020204" pitchFamily="34" charset="-122"/>
                  <a:ea typeface="微软雅黑" panose="020B0503020204020204" pitchFamily="34" charset="-122"/>
                </a:rPr>
                <a:t>污染时空态势可视化</a:t>
              </a:r>
              <a:endParaRPr lang="en-US" altLang="zh-CN" sz="1400" spc="300" dirty="0">
                <a:solidFill>
                  <a:srgbClr val="30333F"/>
                </a:solidFill>
                <a:latin typeface="微软雅黑" panose="020B0503020204020204" pitchFamily="34" charset="-122"/>
                <a:ea typeface="微软雅黑" panose="020B0503020204020204" pitchFamily="34" charset="-122"/>
              </a:endParaRPr>
            </a:p>
            <a:p>
              <a:pPr>
                <a:lnSpc>
                  <a:spcPct val="120000"/>
                </a:lnSpc>
              </a:pPr>
              <a:endParaRPr lang="zh-CN" altLang="en-US" sz="1200" spc="300" dirty="0">
                <a:solidFill>
                  <a:srgbClr val="30333F"/>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3232801" y="4119250"/>
            <a:ext cx="3350413" cy="1501116"/>
            <a:chOff x="-252023" y="3414526"/>
            <a:chExt cx="3350413" cy="1501116"/>
          </a:xfrm>
        </p:grpSpPr>
        <p:sp>
          <p:nvSpPr>
            <p:cNvPr id="23" name="矩形 22"/>
            <p:cNvSpPr/>
            <p:nvPr/>
          </p:nvSpPr>
          <p:spPr>
            <a:xfrm>
              <a:off x="-252023" y="3414526"/>
              <a:ext cx="3065675"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大气污染类型（成因）分析</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24" name="矩形 23"/>
            <p:cNvSpPr/>
            <p:nvPr/>
          </p:nvSpPr>
          <p:spPr>
            <a:xfrm>
              <a:off x="-119502" y="3811109"/>
              <a:ext cx="3217892" cy="1104533"/>
            </a:xfrm>
            <a:prstGeom prst="rect">
              <a:avLst/>
            </a:prstGeom>
          </p:spPr>
          <p:txBody>
            <a:bodyPr wrap="square">
              <a:spAutoFit/>
            </a:bodyPr>
            <a:lstStyle/>
            <a:p>
              <a:pPr marL="285750" indent="-285750" algn="just">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污染物特征值计算</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大气污染类型（成因）分析</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污染物特征值的聚类算法</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20000"/>
                </a:lnSpc>
                <a:buFont typeface="Arial" panose="020B0604020202020204" pitchFamily="34" charset="0"/>
                <a:buChar char="•"/>
              </a:pPr>
              <a:r>
                <a:rPr lang="zh-CN" altLang="en-US" sz="1400" spc="300" dirty="0">
                  <a:solidFill>
                    <a:srgbClr val="30333F"/>
                  </a:solidFill>
                  <a:latin typeface="微软雅黑" panose="020B0503020204020204" pitchFamily="34" charset="-122"/>
                  <a:ea typeface="微软雅黑" panose="020B0503020204020204" pitchFamily="34" charset="-122"/>
                </a:rPr>
                <a:t>污染成因可视化</a:t>
              </a:r>
              <a:endParaRPr lang="zh-CN" altLang="en-US" sz="1400" spc="300" dirty="0">
                <a:solidFill>
                  <a:srgbClr val="30333F"/>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829102" y="1990158"/>
            <a:ext cx="3606854" cy="1474087"/>
            <a:chOff x="700337" y="3684670"/>
            <a:chExt cx="3302258" cy="1474087"/>
          </a:xfrm>
        </p:grpSpPr>
        <p:sp>
          <p:nvSpPr>
            <p:cNvPr id="26" name="矩形 25"/>
            <p:cNvSpPr/>
            <p:nvPr/>
          </p:nvSpPr>
          <p:spPr>
            <a:xfrm>
              <a:off x="700337" y="3684670"/>
              <a:ext cx="3302258"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大气污染物扩散模型</a:t>
              </a:r>
              <a:endParaRPr lang="zh-CN" altLang="en-US" b="1" dirty="0">
                <a:solidFill>
                  <a:srgbClr val="C14F4E"/>
                </a:solidFill>
                <a:latin typeface="微软雅黑" panose="020B0503020204020204" pitchFamily="34" charset="-122"/>
                <a:ea typeface="微软雅黑" panose="020B0503020204020204" pitchFamily="34" charset="-122"/>
              </a:endParaRPr>
            </a:p>
          </p:txBody>
        </p:sp>
        <p:sp>
          <p:nvSpPr>
            <p:cNvPr id="27" name="矩形 26"/>
            <p:cNvSpPr/>
            <p:nvPr/>
          </p:nvSpPr>
          <p:spPr>
            <a:xfrm>
              <a:off x="731888" y="4054224"/>
              <a:ext cx="3217892" cy="1104533"/>
            </a:xfrm>
            <a:prstGeom prst="rect">
              <a:avLst/>
            </a:prstGeom>
          </p:spPr>
          <p:txBody>
            <a:bodyPr wrap="square">
              <a:spAutoFit/>
            </a:bodyPr>
            <a:lstStyle/>
            <a:p>
              <a:pPr marL="285750" indent="-285750" algn="just">
                <a:lnSpc>
                  <a:spcPct val="120000"/>
                </a:lnSpc>
                <a:buFont typeface="Arial" panose="020B0604020202020204" pitchFamily="34" charset="0"/>
                <a:buChar char="•"/>
              </a:pPr>
              <a:r>
                <a:rPr lang="zh-CN" altLang="en-US" sz="1400" spc="300" dirty="0">
                  <a:solidFill>
                    <a:srgbClr val="30333F"/>
                  </a:solidFill>
                  <a:latin typeface="微软雅黑" panose="020B0503020204020204" pitchFamily="34" charset="-122"/>
                  <a:ea typeface="微软雅黑" panose="020B0503020204020204" pitchFamily="34" charset="-122"/>
                </a:rPr>
                <a:t>风廓线</a:t>
              </a:r>
              <a:endParaRPr lang="en-US" altLang="zh-CN" sz="1400" spc="300" dirty="0">
                <a:solidFill>
                  <a:srgbClr val="30333F"/>
                </a:solidFill>
                <a:latin typeface="微软雅黑" panose="020B0503020204020204" pitchFamily="34" charset="-122"/>
                <a:ea typeface="微软雅黑" panose="020B0503020204020204" pitchFamily="34" charset="-122"/>
              </a:endParaRPr>
            </a:p>
            <a:p>
              <a:pPr marL="285750" indent="-285750" algn="just">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污染物之间、污染物与气象因素相关性</a:t>
              </a:r>
              <a:endParaRPr lang="en-US" altLang="zh-CN" sz="1400" dirty="0">
                <a:latin typeface="微软雅黑" panose="020B0503020204020204" pitchFamily="34" charset="-122"/>
                <a:ea typeface="微软雅黑" panose="020B0503020204020204" pitchFamily="34" charset="-122"/>
              </a:endParaRPr>
            </a:p>
            <a:p>
              <a:pPr marL="285750" indent="-285750" algn="just">
                <a:lnSpc>
                  <a:spcPct val="120000"/>
                </a:lnSpc>
                <a:buFont typeface="Arial" panose="020B0604020202020204" pitchFamily="34" charset="0"/>
                <a:buChar char="•"/>
              </a:pPr>
              <a:r>
                <a:rPr lang="zh-CN" altLang="en-US" sz="1400" spc="300" dirty="0">
                  <a:solidFill>
                    <a:srgbClr val="30333F"/>
                  </a:solidFill>
                  <a:latin typeface="微软雅黑" panose="020B0503020204020204" pitchFamily="34" charset="-122"/>
                  <a:ea typeface="微软雅黑" panose="020B0503020204020204" pitchFamily="34" charset="-122"/>
                </a:rPr>
                <a:t>污染物扩散可视化</a:t>
              </a:r>
              <a:endParaRPr lang="zh-CN" altLang="en-US" sz="1400" spc="300" dirty="0">
                <a:solidFill>
                  <a:srgbClr val="30333F"/>
                </a:solidFill>
                <a:latin typeface="微软雅黑" panose="020B0503020204020204" pitchFamily="34" charset="-122"/>
                <a:ea typeface="微软雅黑" panose="020B0503020204020204" pitchFamily="34" charset="-122"/>
              </a:endParaRPr>
            </a:p>
          </p:txBody>
        </p:sp>
      </p:grpSp>
      <p:sp>
        <p:nvSpPr>
          <p:cNvPr id="28" name="椭圆 16"/>
          <p:cNvSpPr/>
          <p:nvPr/>
        </p:nvSpPr>
        <p:spPr>
          <a:xfrm>
            <a:off x="4441773" y="1713094"/>
            <a:ext cx="1378374" cy="1446213"/>
          </a:xfrm>
          <a:custGeom>
            <a:avLst/>
            <a:gdLst>
              <a:gd name="connsiteX0" fmla="*/ 272000 w 578707"/>
              <a:gd name="connsiteY0" fmla="*/ 341347 h 607004"/>
              <a:gd name="connsiteX1" fmla="*/ 256491 w 578707"/>
              <a:gd name="connsiteY1" fmla="*/ 346871 h 607004"/>
              <a:gd name="connsiteX2" fmla="*/ 251177 w 578707"/>
              <a:gd name="connsiteY2" fmla="*/ 353152 h 607004"/>
              <a:gd name="connsiteX3" fmla="*/ 251177 w 578707"/>
              <a:gd name="connsiteY3" fmla="*/ 369180 h 607004"/>
              <a:gd name="connsiteX4" fmla="*/ 248682 w 578707"/>
              <a:gd name="connsiteY4" fmla="*/ 370913 h 607004"/>
              <a:gd name="connsiteX5" fmla="*/ 247164 w 578707"/>
              <a:gd name="connsiteY5" fmla="*/ 375786 h 607004"/>
              <a:gd name="connsiteX6" fmla="*/ 250634 w 578707"/>
              <a:gd name="connsiteY6" fmla="*/ 409900 h 607004"/>
              <a:gd name="connsiteX7" fmla="*/ 255298 w 578707"/>
              <a:gd name="connsiteY7" fmla="*/ 415424 h 607004"/>
              <a:gd name="connsiteX8" fmla="*/ 257033 w 578707"/>
              <a:gd name="connsiteY8" fmla="*/ 415640 h 607004"/>
              <a:gd name="connsiteX9" fmla="*/ 262130 w 578707"/>
              <a:gd name="connsiteY9" fmla="*/ 413041 h 607004"/>
              <a:gd name="connsiteX10" fmla="*/ 280134 w 578707"/>
              <a:gd name="connsiteY10" fmla="*/ 389215 h 607004"/>
              <a:gd name="connsiteX11" fmla="*/ 281435 w 578707"/>
              <a:gd name="connsiteY11" fmla="*/ 385317 h 607004"/>
              <a:gd name="connsiteX12" fmla="*/ 281435 w 578707"/>
              <a:gd name="connsiteY12" fmla="*/ 346979 h 607004"/>
              <a:gd name="connsiteX13" fmla="*/ 278290 w 578707"/>
              <a:gd name="connsiteY13" fmla="*/ 341564 h 607004"/>
              <a:gd name="connsiteX14" fmla="*/ 272000 w 578707"/>
              <a:gd name="connsiteY14" fmla="*/ 341347 h 607004"/>
              <a:gd name="connsiteX15" fmla="*/ 190768 w 578707"/>
              <a:gd name="connsiteY15" fmla="*/ 341347 h 607004"/>
              <a:gd name="connsiteX16" fmla="*/ 184478 w 578707"/>
              <a:gd name="connsiteY16" fmla="*/ 341564 h 607004"/>
              <a:gd name="connsiteX17" fmla="*/ 181333 w 578707"/>
              <a:gd name="connsiteY17" fmla="*/ 346979 h 607004"/>
              <a:gd name="connsiteX18" fmla="*/ 181333 w 578707"/>
              <a:gd name="connsiteY18" fmla="*/ 385317 h 607004"/>
              <a:gd name="connsiteX19" fmla="*/ 182634 w 578707"/>
              <a:gd name="connsiteY19" fmla="*/ 389215 h 607004"/>
              <a:gd name="connsiteX20" fmla="*/ 200638 w 578707"/>
              <a:gd name="connsiteY20" fmla="*/ 413041 h 607004"/>
              <a:gd name="connsiteX21" fmla="*/ 205843 w 578707"/>
              <a:gd name="connsiteY21" fmla="*/ 415640 h 607004"/>
              <a:gd name="connsiteX22" fmla="*/ 207579 w 578707"/>
              <a:gd name="connsiteY22" fmla="*/ 415424 h 607004"/>
              <a:gd name="connsiteX23" fmla="*/ 212242 w 578707"/>
              <a:gd name="connsiteY23" fmla="*/ 409900 h 607004"/>
              <a:gd name="connsiteX24" fmla="*/ 215713 w 578707"/>
              <a:gd name="connsiteY24" fmla="*/ 375786 h 607004"/>
              <a:gd name="connsiteX25" fmla="*/ 214086 w 578707"/>
              <a:gd name="connsiteY25" fmla="*/ 370805 h 607004"/>
              <a:gd name="connsiteX26" fmla="*/ 211700 w 578707"/>
              <a:gd name="connsiteY26" fmla="*/ 369180 h 607004"/>
              <a:gd name="connsiteX27" fmla="*/ 211700 w 578707"/>
              <a:gd name="connsiteY27" fmla="*/ 353152 h 607004"/>
              <a:gd name="connsiteX28" fmla="*/ 206386 w 578707"/>
              <a:gd name="connsiteY28" fmla="*/ 346871 h 607004"/>
              <a:gd name="connsiteX29" fmla="*/ 190768 w 578707"/>
              <a:gd name="connsiteY29" fmla="*/ 341347 h 607004"/>
              <a:gd name="connsiteX30" fmla="*/ 200746 w 578707"/>
              <a:gd name="connsiteY30" fmla="*/ 168936 h 607004"/>
              <a:gd name="connsiteX31" fmla="*/ 156172 w 578707"/>
              <a:gd name="connsiteY31" fmla="*/ 180740 h 607004"/>
              <a:gd name="connsiteX32" fmla="*/ 152593 w 578707"/>
              <a:gd name="connsiteY32" fmla="*/ 186480 h 607004"/>
              <a:gd name="connsiteX33" fmla="*/ 152593 w 578707"/>
              <a:gd name="connsiteY33" fmla="*/ 197851 h 607004"/>
              <a:gd name="connsiteX34" fmla="*/ 149990 w 578707"/>
              <a:gd name="connsiteY34" fmla="*/ 197851 h 607004"/>
              <a:gd name="connsiteX35" fmla="*/ 143591 w 578707"/>
              <a:gd name="connsiteY35" fmla="*/ 204349 h 607004"/>
              <a:gd name="connsiteX36" fmla="*/ 143591 w 578707"/>
              <a:gd name="connsiteY36" fmla="*/ 214854 h 607004"/>
              <a:gd name="connsiteX37" fmla="*/ 146520 w 578707"/>
              <a:gd name="connsiteY37" fmla="*/ 220269 h 607004"/>
              <a:gd name="connsiteX38" fmla="*/ 152702 w 578707"/>
              <a:gd name="connsiteY38" fmla="*/ 224276 h 607004"/>
              <a:gd name="connsiteX39" fmla="*/ 153135 w 578707"/>
              <a:gd name="connsiteY39" fmla="*/ 226984 h 607004"/>
              <a:gd name="connsiteX40" fmla="*/ 176127 w 578707"/>
              <a:gd name="connsiteY40" fmla="*/ 280050 h 607004"/>
              <a:gd name="connsiteX41" fmla="*/ 214194 w 578707"/>
              <a:gd name="connsiteY41" fmla="*/ 312973 h 607004"/>
              <a:gd name="connsiteX42" fmla="*/ 248682 w 578707"/>
              <a:gd name="connsiteY42" fmla="*/ 312973 h 607004"/>
              <a:gd name="connsiteX43" fmla="*/ 286749 w 578707"/>
              <a:gd name="connsiteY43" fmla="*/ 280050 h 607004"/>
              <a:gd name="connsiteX44" fmla="*/ 309741 w 578707"/>
              <a:gd name="connsiteY44" fmla="*/ 226984 h 607004"/>
              <a:gd name="connsiteX45" fmla="*/ 310067 w 578707"/>
              <a:gd name="connsiteY45" fmla="*/ 224276 h 607004"/>
              <a:gd name="connsiteX46" fmla="*/ 316357 w 578707"/>
              <a:gd name="connsiteY46" fmla="*/ 220269 h 607004"/>
              <a:gd name="connsiteX47" fmla="*/ 319285 w 578707"/>
              <a:gd name="connsiteY47" fmla="*/ 214854 h 607004"/>
              <a:gd name="connsiteX48" fmla="*/ 319285 w 578707"/>
              <a:gd name="connsiteY48" fmla="*/ 204349 h 607004"/>
              <a:gd name="connsiteX49" fmla="*/ 312778 w 578707"/>
              <a:gd name="connsiteY49" fmla="*/ 197851 h 607004"/>
              <a:gd name="connsiteX50" fmla="*/ 309307 w 578707"/>
              <a:gd name="connsiteY50" fmla="*/ 197851 h 607004"/>
              <a:gd name="connsiteX51" fmla="*/ 307247 w 578707"/>
              <a:gd name="connsiteY51" fmla="*/ 195794 h 607004"/>
              <a:gd name="connsiteX52" fmla="*/ 301173 w 578707"/>
              <a:gd name="connsiteY52" fmla="*/ 195252 h 607004"/>
              <a:gd name="connsiteX53" fmla="*/ 275795 w 578707"/>
              <a:gd name="connsiteY53" fmla="*/ 201100 h 607004"/>
              <a:gd name="connsiteX54" fmla="*/ 236427 w 578707"/>
              <a:gd name="connsiteY54" fmla="*/ 183231 h 607004"/>
              <a:gd name="connsiteX55" fmla="*/ 200746 w 578707"/>
              <a:gd name="connsiteY55" fmla="*/ 168936 h 607004"/>
              <a:gd name="connsiteX56" fmla="*/ 417667 w 578707"/>
              <a:gd name="connsiteY56" fmla="*/ 57723 h 607004"/>
              <a:gd name="connsiteX57" fmla="*/ 430673 w 578707"/>
              <a:gd name="connsiteY57" fmla="*/ 70828 h 607004"/>
              <a:gd name="connsiteX58" fmla="*/ 430673 w 578707"/>
              <a:gd name="connsiteY58" fmla="*/ 154334 h 607004"/>
              <a:gd name="connsiteX59" fmla="*/ 481940 w 578707"/>
              <a:gd name="connsiteY59" fmla="*/ 154334 h 607004"/>
              <a:gd name="connsiteX60" fmla="*/ 494946 w 578707"/>
              <a:gd name="connsiteY60" fmla="*/ 167439 h 607004"/>
              <a:gd name="connsiteX61" fmla="*/ 481940 w 578707"/>
              <a:gd name="connsiteY61" fmla="*/ 180436 h 607004"/>
              <a:gd name="connsiteX62" fmla="*/ 417667 w 578707"/>
              <a:gd name="connsiteY62" fmla="*/ 180436 h 607004"/>
              <a:gd name="connsiteX63" fmla="*/ 404552 w 578707"/>
              <a:gd name="connsiteY63" fmla="*/ 167439 h 607004"/>
              <a:gd name="connsiteX64" fmla="*/ 404552 w 578707"/>
              <a:gd name="connsiteY64" fmla="*/ 70828 h 607004"/>
              <a:gd name="connsiteX65" fmla="*/ 417667 w 578707"/>
              <a:gd name="connsiteY65" fmla="*/ 57723 h 607004"/>
              <a:gd name="connsiteX66" fmla="*/ 215170 w 578707"/>
              <a:gd name="connsiteY66" fmla="*/ 47208 h 607004"/>
              <a:gd name="connsiteX67" fmla="*/ 247706 w 578707"/>
              <a:gd name="connsiteY67" fmla="*/ 47208 h 607004"/>
              <a:gd name="connsiteX68" fmla="*/ 347808 w 578707"/>
              <a:gd name="connsiteY68" fmla="*/ 147276 h 607004"/>
              <a:gd name="connsiteX69" fmla="*/ 347808 w 578707"/>
              <a:gd name="connsiteY69" fmla="*/ 178683 h 607004"/>
              <a:gd name="connsiteX70" fmla="*/ 353556 w 578707"/>
              <a:gd name="connsiteY70" fmla="*/ 196552 h 607004"/>
              <a:gd name="connsiteX71" fmla="*/ 353556 w 578707"/>
              <a:gd name="connsiteY71" fmla="*/ 218861 h 607004"/>
              <a:gd name="connsiteX72" fmla="*/ 342494 w 578707"/>
              <a:gd name="connsiteY72" fmla="*/ 242579 h 607004"/>
              <a:gd name="connsiteX73" fmla="*/ 335987 w 578707"/>
              <a:gd name="connsiteY73" fmla="*/ 259473 h 607004"/>
              <a:gd name="connsiteX74" fmla="*/ 314405 w 578707"/>
              <a:gd name="connsiteY74" fmla="*/ 299977 h 607004"/>
              <a:gd name="connsiteX75" fmla="*/ 299763 w 578707"/>
              <a:gd name="connsiteY75" fmla="*/ 318605 h 607004"/>
              <a:gd name="connsiteX76" fmla="*/ 310717 w 578707"/>
              <a:gd name="connsiteY76" fmla="*/ 332142 h 607004"/>
              <a:gd name="connsiteX77" fmla="*/ 382079 w 578707"/>
              <a:gd name="connsiteY77" fmla="*/ 353693 h 607004"/>
              <a:gd name="connsiteX78" fmla="*/ 462768 w 578707"/>
              <a:gd name="connsiteY78" fmla="*/ 588052 h 607004"/>
              <a:gd name="connsiteX79" fmla="*/ 443789 w 578707"/>
              <a:gd name="connsiteY79" fmla="*/ 607004 h 607004"/>
              <a:gd name="connsiteX80" fmla="*/ 18979 w 578707"/>
              <a:gd name="connsiteY80" fmla="*/ 607004 h 607004"/>
              <a:gd name="connsiteX81" fmla="*/ 0 w 578707"/>
              <a:gd name="connsiteY81" fmla="*/ 588052 h 607004"/>
              <a:gd name="connsiteX82" fmla="*/ 325 w 578707"/>
              <a:gd name="connsiteY82" fmla="*/ 585128 h 607004"/>
              <a:gd name="connsiteX83" fmla="*/ 80689 w 578707"/>
              <a:gd name="connsiteY83" fmla="*/ 353693 h 607004"/>
              <a:gd name="connsiteX84" fmla="*/ 152159 w 578707"/>
              <a:gd name="connsiteY84" fmla="*/ 332142 h 607004"/>
              <a:gd name="connsiteX85" fmla="*/ 163005 w 578707"/>
              <a:gd name="connsiteY85" fmla="*/ 318605 h 607004"/>
              <a:gd name="connsiteX86" fmla="*/ 148363 w 578707"/>
              <a:gd name="connsiteY86" fmla="*/ 299977 h 607004"/>
              <a:gd name="connsiteX87" fmla="*/ 126781 w 578707"/>
              <a:gd name="connsiteY87" fmla="*/ 259582 h 607004"/>
              <a:gd name="connsiteX88" fmla="*/ 120383 w 578707"/>
              <a:gd name="connsiteY88" fmla="*/ 242471 h 607004"/>
              <a:gd name="connsiteX89" fmla="*/ 109320 w 578707"/>
              <a:gd name="connsiteY89" fmla="*/ 218861 h 607004"/>
              <a:gd name="connsiteX90" fmla="*/ 109320 w 578707"/>
              <a:gd name="connsiteY90" fmla="*/ 196552 h 607004"/>
              <a:gd name="connsiteX91" fmla="*/ 115068 w 578707"/>
              <a:gd name="connsiteY91" fmla="*/ 178683 h 607004"/>
              <a:gd name="connsiteX92" fmla="*/ 115068 w 578707"/>
              <a:gd name="connsiteY92" fmla="*/ 147276 h 607004"/>
              <a:gd name="connsiteX93" fmla="*/ 215170 w 578707"/>
              <a:gd name="connsiteY93" fmla="*/ 47208 h 607004"/>
              <a:gd name="connsiteX94" fmla="*/ 415135 w 578707"/>
              <a:gd name="connsiteY94" fmla="*/ 0 h 607004"/>
              <a:gd name="connsiteX95" fmla="*/ 578707 w 578707"/>
              <a:gd name="connsiteY95" fmla="*/ 163305 h 607004"/>
              <a:gd name="connsiteX96" fmla="*/ 415135 w 578707"/>
              <a:gd name="connsiteY96" fmla="*/ 326718 h 607004"/>
              <a:gd name="connsiteX97" fmla="*/ 344955 w 578707"/>
              <a:gd name="connsiteY97" fmla="*/ 310907 h 607004"/>
              <a:gd name="connsiteX98" fmla="*/ 360357 w 578707"/>
              <a:gd name="connsiteY98" fmla="*/ 279719 h 607004"/>
              <a:gd name="connsiteX99" fmla="*/ 415135 w 578707"/>
              <a:gd name="connsiteY99" fmla="*/ 291956 h 607004"/>
              <a:gd name="connsiteX100" fmla="*/ 543888 w 578707"/>
              <a:gd name="connsiteY100" fmla="*/ 163305 h 607004"/>
              <a:gd name="connsiteX101" fmla="*/ 415135 w 578707"/>
              <a:gd name="connsiteY101" fmla="*/ 34762 h 607004"/>
              <a:gd name="connsiteX102" fmla="*/ 339097 w 578707"/>
              <a:gd name="connsiteY102" fmla="*/ 59561 h 607004"/>
              <a:gd name="connsiteX103" fmla="*/ 311546 w 578707"/>
              <a:gd name="connsiteY103" fmla="*/ 37036 h 607004"/>
              <a:gd name="connsiteX104" fmla="*/ 415135 w 578707"/>
              <a:gd name="connsiteY10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8707" h="607004">
                <a:moveTo>
                  <a:pt x="272000" y="341347"/>
                </a:moveTo>
                <a:cubicBezTo>
                  <a:pt x="266794" y="344163"/>
                  <a:pt x="261588" y="346004"/>
                  <a:pt x="256491" y="346871"/>
                </a:cubicBezTo>
                <a:cubicBezTo>
                  <a:pt x="253346" y="347412"/>
                  <a:pt x="251177" y="350119"/>
                  <a:pt x="251177" y="353152"/>
                </a:cubicBezTo>
                <a:lnTo>
                  <a:pt x="251177" y="369180"/>
                </a:lnTo>
                <a:cubicBezTo>
                  <a:pt x="250201" y="369505"/>
                  <a:pt x="249441" y="370155"/>
                  <a:pt x="248682" y="370913"/>
                </a:cubicBezTo>
                <a:cubicBezTo>
                  <a:pt x="247489" y="372212"/>
                  <a:pt x="246947" y="374053"/>
                  <a:pt x="247164" y="375786"/>
                </a:cubicBezTo>
                <a:lnTo>
                  <a:pt x="250634" y="409900"/>
                </a:lnTo>
                <a:cubicBezTo>
                  <a:pt x="250960" y="412500"/>
                  <a:pt x="252803" y="414665"/>
                  <a:pt x="255298" y="415424"/>
                </a:cubicBezTo>
                <a:cubicBezTo>
                  <a:pt x="255840" y="415532"/>
                  <a:pt x="256491" y="415640"/>
                  <a:pt x="257033" y="415640"/>
                </a:cubicBezTo>
                <a:cubicBezTo>
                  <a:pt x="258985" y="415640"/>
                  <a:pt x="260937" y="414665"/>
                  <a:pt x="262130" y="413041"/>
                </a:cubicBezTo>
                <a:lnTo>
                  <a:pt x="280134" y="389215"/>
                </a:lnTo>
                <a:cubicBezTo>
                  <a:pt x="281001" y="388132"/>
                  <a:pt x="281435" y="386724"/>
                  <a:pt x="281435" y="385317"/>
                </a:cubicBezTo>
                <a:lnTo>
                  <a:pt x="281435" y="346979"/>
                </a:lnTo>
                <a:cubicBezTo>
                  <a:pt x="281435" y="344813"/>
                  <a:pt x="280242" y="342647"/>
                  <a:pt x="278290" y="341564"/>
                </a:cubicBezTo>
                <a:cubicBezTo>
                  <a:pt x="276446" y="340373"/>
                  <a:pt x="274060" y="340264"/>
                  <a:pt x="272000" y="341347"/>
                </a:cubicBezTo>
                <a:close/>
                <a:moveTo>
                  <a:pt x="190768" y="341347"/>
                </a:moveTo>
                <a:cubicBezTo>
                  <a:pt x="188816" y="340264"/>
                  <a:pt x="186430" y="340373"/>
                  <a:pt x="184478" y="341564"/>
                </a:cubicBezTo>
                <a:cubicBezTo>
                  <a:pt x="182526" y="342647"/>
                  <a:pt x="181333" y="344813"/>
                  <a:pt x="181333" y="346979"/>
                </a:cubicBezTo>
                <a:lnTo>
                  <a:pt x="181333" y="385317"/>
                </a:lnTo>
                <a:cubicBezTo>
                  <a:pt x="181333" y="386724"/>
                  <a:pt x="181767" y="388132"/>
                  <a:pt x="182634" y="389215"/>
                </a:cubicBezTo>
                <a:lnTo>
                  <a:pt x="200638" y="413041"/>
                </a:lnTo>
                <a:cubicBezTo>
                  <a:pt x="201939" y="414665"/>
                  <a:pt x="203783" y="415640"/>
                  <a:pt x="205843" y="415640"/>
                </a:cubicBezTo>
                <a:cubicBezTo>
                  <a:pt x="206386" y="415640"/>
                  <a:pt x="206928" y="415532"/>
                  <a:pt x="207579" y="415424"/>
                </a:cubicBezTo>
                <a:cubicBezTo>
                  <a:pt x="210073" y="414665"/>
                  <a:pt x="211917" y="412500"/>
                  <a:pt x="212242" y="409900"/>
                </a:cubicBezTo>
                <a:lnTo>
                  <a:pt x="215713" y="375786"/>
                </a:lnTo>
                <a:cubicBezTo>
                  <a:pt x="215929" y="374053"/>
                  <a:pt x="215279" y="372212"/>
                  <a:pt x="214086" y="370805"/>
                </a:cubicBezTo>
                <a:cubicBezTo>
                  <a:pt x="213435" y="370155"/>
                  <a:pt x="212567" y="369505"/>
                  <a:pt x="211700" y="369180"/>
                </a:cubicBezTo>
                <a:lnTo>
                  <a:pt x="211700" y="353152"/>
                </a:lnTo>
                <a:cubicBezTo>
                  <a:pt x="211700" y="350119"/>
                  <a:pt x="209422" y="347412"/>
                  <a:pt x="206386" y="346871"/>
                </a:cubicBezTo>
                <a:cubicBezTo>
                  <a:pt x="201288" y="346004"/>
                  <a:pt x="196083" y="344163"/>
                  <a:pt x="190768" y="341347"/>
                </a:cubicBezTo>
                <a:close/>
                <a:moveTo>
                  <a:pt x="200746" y="168936"/>
                </a:moveTo>
                <a:cubicBezTo>
                  <a:pt x="182526" y="168936"/>
                  <a:pt x="165065" y="176300"/>
                  <a:pt x="156172" y="180740"/>
                </a:cubicBezTo>
                <a:cubicBezTo>
                  <a:pt x="154003" y="181823"/>
                  <a:pt x="152593" y="183989"/>
                  <a:pt x="152593" y="186480"/>
                </a:cubicBezTo>
                <a:lnTo>
                  <a:pt x="152593" y="197851"/>
                </a:lnTo>
                <a:lnTo>
                  <a:pt x="149990" y="197851"/>
                </a:lnTo>
                <a:cubicBezTo>
                  <a:pt x="146520" y="197851"/>
                  <a:pt x="143591" y="200776"/>
                  <a:pt x="143591" y="204349"/>
                </a:cubicBezTo>
                <a:lnTo>
                  <a:pt x="143591" y="214854"/>
                </a:lnTo>
                <a:cubicBezTo>
                  <a:pt x="143591" y="217020"/>
                  <a:pt x="144676" y="219078"/>
                  <a:pt x="146520" y="220269"/>
                </a:cubicBezTo>
                <a:lnTo>
                  <a:pt x="152702" y="224276"/>
                </a:lnTo>
                <a:lnTo>
                  <a:pt x="153135" y="226984"/>
                </a:lnTo>
                <a:cubicBezTo>
                  <a:pt x="155087" y="242254"/>
                  <a:pt x="163764" y="262073"/>
                  <a:pt x="176127" y="280050"/>
                </a:cubicBezTo>
                <a:cubicBezTo>
                  <a:pt x="191853" y="302793"/>
                  <a:pt x="206603" y="312973"/>
                  <a:pt x="214194" y="312973"/>
                </a:cubicBezTo>
                <a:lnTo>
                  <a:pt x="248682" y="312973"/>
                </a:lnTo>
                <a:cubicBezTo>
                  <a:pt x="256274" y="312973"/>
                  <a:pt x="271023" y="302793"/>
                  <a:pt x="286749" y="280050"/>
                </a:cubicBezTo>
                <a:cubicBezTo>
                  <a:pt x="299113" y="262073"/>
                  <a:pt x="307681" y="242254"/>
                  <a:pt x="309741" y="226984"/>
                </a:cubicBezTo>
                <a:lnTo>
                  <a:pt x="310067" y="224276"/>
                </a:lnTo>
                <a:lnTo>
                  <a:pt x="316357" y="220269"/>
                </a:lnTo>
                <a:cubicBezTo>
                  <a:pt x="318092" y="219078"/>
                  <a:pt x="319285" y="217020"/>
                  <a:pt x="319285" y="214854"/>
                </a:cubicBezTo>
                <a:lnTo>
                  <a:pt x="319285" y="204349"/>
                </a:lnTo>
                <a:cubicBezTo>
                  <a:pt x="319285" y="200776"/>
                  <a:pt x="316357" y="197851"/>
                  <a:pt x="312778" y="197851"/>
                </a:cubicBezTo>
                <a:lnTo>
                  <a:pt x="309307" y="197851"/>
                </a:lnTo>
                <a:cubicBezTo>
                  <a:pt x="308765" y="197093"/>
                  <a:pt x="308114" y="196335"/>
                  <a:pt x="307247" y="195794"/>
                </a:cubicBezTo>
                <a:cubicBezTo>
                  <a:pt x="305403" y="194603"/>
                  <a:pt x="303125" y="194386"/>
                  <a:pt x="301173" y="195252"/>
                </a:cubicBezTo>
                <a:cubicBezTo>
                  <a:pt x="292606" y="199151"/>
                  <a:pt x="284038" y="201100"/>
                  <a:pt x="275795" y="201100"/>
                </a:cubicBezTo>
                <a:cubicBezTo>
                  <a:pt x="261154" y="201100"/>
                  <a:pt x="247923" y="195036"/>
                  <a:pt x="236427" y="183231"/>
                </a:cubicBezTo>
                <a:cubicBezTo>
                  <a:pt x="227209" y="173701"/>
                  <a:pt x="215279" y="168936"/>
                  <a:pt x="200746" y="168936"/>
                </a:cubicBezTo>
                <a:close/>
                <a:moveTo>
                  <a:pt x="417667" y="57723"/>
                </a:moveTo>
                <a:cubicBezTo>
                  <a:pt x="424820" y="57723"/>
                  <a:pt x="430673" y="63572"/>
                  <a:pt x="430673" y="70828"/>
                </a:cubicBezTo>
                <a:lnTo>
                  <a:pt x="430673" y="154334"/>
                </a:lnTo>
                <a:lnTo>
                  <a:pt x="481940" y="154334"/>
                </a:lnTo>
                <a:cubicBezTo>
                  <a:pt x="489093" y="154334"/>
                  <a:pt x="494946" y="160182"/>
                  <a:pt x="494946" y="167439"/>
                </a:cubicBezTo>
                <a:cubicBezTo>
                  <a:pt x="494946" y="174587"/>
                  <a:pt x="489093" y="180436"/>
                  <a:pt x="481940" y="180436"/>
                </a:cubicBezTo>
                <a:lnTo>
                  <a:pt x="417667" y="180436"/>
                </a:lnTo>
                <a:cubicBezTo>
                  <a:pt x="410405" y="180436"/>
                  <a:pt x="404552" y="174587"/>
                  <a:pt x="404552" y="167439"/>
                </a:cubicBezTo>
                <a:lnTo>
                  <a:pt x="404552" y="70828"/>
                </a:lnTo>
                <a:cubicBezTo>
                  <a:pt x="404552" y="63572"/>
                  <a:pt x="410405" y="57723"/>
                  <a:pt x="417667" y="57723"/>
                </a:cubicBezTo>
                <a:close/>
                <a:moveTo>
                  <a:pt x="215170" y="47208"/>
                </a:moveTo>
                <a:lnTo>
                  <a:pt x="247706" y="47208"/>
                </a:lnTo>
                <a:cubicBezTo>
                  <a:pt x="302909" y="47208"/>
                  <a:pt x="347808" y="92044"/>
                  <a:pt x="347808" y="147276"/>
                </a:cubicBezTo>
                <a:lnTo>
                  <a:pt x="347808" y="178683"/>
                </a:lnTo>
                <a:cubicBezTo>
                  <a:pt x="351495" y="183881"/>
                  <a:pt x="353556" y="190162"/>
                  <a:pt x="353556" y="196552"/>
                </a:cubicBezTo>
                <a:lnTo>
                  <a:pt x="353556" y="218861"/>
                </a:lnTo>
                <a:cubicBezTo>
                  <a:pt x="353556" y="228067"/>
                  <a:pt x="349435" y="236731"/>
                  <a:pt x="342494" y="242579"/>
                </a:cubicBezTo>
                <a:cubicBezTo>
                  <a:pt x="340759" y="248102"/>
                  <a:pt x="338590" y="253842"/>
                  <a:pt x="335987" y="259473"/>
                </a:cubicBezTo>
                <a:cubicBezTo>
                  <a:pt x="330889" y="273011"/>
                  <a:pt x="323406" y="286981"/>
                  <a:pt x="314405" y="299977"/>
                </a:cubicBezTo>
                <a:cubicBezTo>
                  <a:pt x="310717" y="305392"/>
                  <a:pt x="305728" y="311998"/>
                  <a:pt x="299763" y="318605"/>
                </a:cubicBezTo>
                <a:cubicBezTo>
                  <a:pt x="305186" y="322395"/>
                  <a:pt x="308982" y="326944"/>
                  <a:pt x="310717" y="332142"/>
                </a:cubicBezTo>
                <a:lnTo>
                  <a:pt x="382079" y="353693"/>
                </a:lnTo>
                <a:cubicBezTo>
                  <a:pt x="432401" y="368205"/>
                  <a:pt x="462768" y="578955"/>
                  <a:pt x="462768" y="588052"/>
                </a:cubicBezTo>
                <a:cubicBezTo>
                  <a:pt x="462768" y="598448"/>
                  <a:pt x="454309" y="607004"/>
                  <a:pt x="443789" y="607004"/>
                </a:cubicBezTo>
                <a:lnTo>
                  <a:pt x="18979" y="607004"/>
                </a:lnTo>
                <a:cubicBezTo>
                  <a:pt x="8568" y="607004"/>
                  <a:pt x="0" y="598448"/>
                  <a:pt x="0" y="588052"/>
                </a:cubicBezTo>
                <a:cubicBezTo>
                  <a:pt x="0" y="587077"/>
                  <a:pt x="108" y="586102"/>
                  <a:pt x="325" y="585128"/>
                </a:cubicBezTo>
                <a:cubicBezTo>
                  <a:pt x="325" y="585128"/>
                  <a:pt x="30475" y="368205"/>
                  <a:pt x="80689" y="353693"/>
                </a:cubicBezTo>
                <a:lnTo>
                  <a:pt x="152159" y="332142"/>
                </a:lnTo>
                <a:cubicBezTo>
                  <a:pt x="153894" y="326944"/>
                  <a:pt x="157690" y="322395"/>
                  <a:pt x="163005" y="318605"/>
                </a:cubicBezTo>
                <a:cubicBezTo>
                  <a:pt x="157148" y="311998"/>
                  <a:pt x="152159" y="305392"/>
                  <a:pt x="148363" y="299977"/>
                </a:cubicBezTo>
                <a:cubicBezTo>
                  <a:pt x="139470" y="286981"/>
                  <a:pt x="131987" y="273011"/>
                  <a:pt x="126781" y="259582"/>
                </a:cubicBezTo>
                <a:cubicBezTo>
                  <a:pt x="124287" y="253842"/>
                  <a:pt x="122118" y="248102"/>
                  <a:pt x="120383" y="242471"/>
                </a:cubicBezTo>
                <a:cubicBezTo>
                  <a:pt x="113333" y="236731"/>
                  <a:pt x="109320" y="227959"/>
                  <a:pt x="109320" y="218861"/>
                </a:cubicBezTo>
                <a:lnTo>
                  <a:pt x="109320" y="196552"/>
                </a:lnTo>
                <a:cubicBezTo>
                  <a:pt x="109320" y="190162"/>
                  <a:pt x="111273" y="183881"/>
                  <a:pt x="115068" y="178683"/>
                </a:cubicBezTo>
                <a:lnTo>
                  <a:pt x="115068" y="147276"/>
                </a:lnTo>
                <a:cubicBezTo>
                  <a:pt x="115068" y="92044"/>
                  <a:pt x="159968" y="47208"/>
                  <a:pt x="215170" y="47208"/>
                </a:cubicBezTo>
                <a:close/>
                <a:moveTo>
                  <a:pt x="415135" y="0"/>
                </a:moveTo>
                <a:cubicBezTo>
                  <a:pt x="505381" y="0"/>
                  <a:pt x="578707" y="73314"/>
                  <a:pt x="578707" y="163305"/>
                </a:cubicBezTo>
                <a:cubicBezTo>
                  <a:pt x="578707" y="253404"/>
                  <a:pt x="505381" y="326718"/>
                  <a:pt x="415135" y="326718"/>
                </a:cubicBezTo>
                <a:cubicBezTo>
                  <a:pt x="390078" y="326718"/>
                  <a:pt x="366215" y="320979"/>
                  <a:pt x="344955" y="310907"/>
                </a:cubicBezTo>
                <a:cubicBezTo>
                  <a:pt x="351029" y="300620"/>
                  <a:pt x="356236" y="290115"/>
                  <a:pt x="360357" y="279719"/>
                </a:cubicBezTo>
                <a:cubicBezTo>
                  <a:pt x="376953" y="287516"/>
                  <a:pt x="395502" y="291956"/>
                  <a:pt x="415135" y="291956"/>
                </a:cubicBezTo>
                <a:cubicBezTo>
                  <a:pt x="486182" y="291956"/>
                  <a:pt x="543888" y="234236"/>
                  <a:pt x="543888" y="163305"/>
                </a:cubicBezTo>
                <a:cubicBezTo>
                  <a:pt x="543888" y="92482"/>
                  <a:pt x="486182" y="34762"/>
                  <a:pt x="415135" y="34762"/>
                </a:cubicBezTo>
                <a:cubicBezTo>
                  <a:pt x="386716" y="34762"/>
                  <a:pt x="360466" y="43967"/>
                  <a:pt x="339097" y="59561"/>
                </a:cubicBezTo>
                <a:cubicBezTo>
                  <a:pt x="330962" y="50897"/>
                  <a:pt x="321742" y="43317"/>
                  <a:pt x="311546" y="37036"/>
                </a:cubicBezTo>
                <a:cubicBezTo>
                  <a:pt x="339748" y="13861"/>
                  <a:pt x="375869" y="0"/>
                  <a:pt x="415135" y="0"/>
                </a:cubicBezTo>
                <a:close/>
              </a:path>
            </a:pathLst>
          </a:cu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Tree>
  </p:cSld>
  <p:clrMapOvr>
    <a:masterClrMapping/>
  </p:clrMapOvr>
  <p:transition spd="slow" advTm="3000">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4214855" cy="52322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项目进度</a:t>
            </a:r>
            <a:r>
              <a:rPr lang="en-US" altLang="zh-CN" sz="2800" b="1" dirty="0">
                <a:solidFill>
                  <a:srgbClr val="30333F"/>
                </a:solidFill>
                <a:latin typeface="微软雅黑" panose="020B0503020204020204" pitchFamily="34" charset="-122"/>
                <a:ea typeface="微软雅黑" panose="020B0503020204020204" pitchFamily="34" charset="-122"/>
              </a:rPr>
              <a:t>—</a:t>
            </a:r>
            <a:r>
              <a:rPr lang="zh-CN" altLang="en-US" sz="2800" b="1" dirty="0">
                <a:solidFill>
                  <a:srgbClr val="30333F"/>
                </a:solidFill>
                <a:latin typeface="微软雅黑" panose="020B0503020204020204" pitchFamily="34" charset="-122"/>
                <a:ea typeface="微软雅黑" panose="020B0503020204020204" pitchFamily="34" charset="-122"/>
              </a:rPr>
              <a:t>数据处理分析</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6"/>
          <p:cNvGrpSpPr/>
          <p:nvPr/>
        </p:nvGrpSpPr>
        <p:grpSpPr bwMode="auto">
          <a:xfrm>
            <a:off x="562611" y="2177626"/>
            <a:ext cx="3525344" cy="3377623"/>
            <a:chOff x="5189763" y="2050098"/>
            <a:chExt cx="2803983" cy="2685173"/>
          </a:xfrm>
        </p:grpSpPr>
        <p:grpSp>
          <p:nvGrpSpPr>
            <p:cNvPr id="13" name="组合 6"/>
            <p:cNvGrpSpPr/>
            <p:nvPr/>
          </p:nvGrpSpPr>
          <p:grpSpPr bwMode="auto">
            <a:xfrm>
              <a:off x="5189763" y="2399234"/>
              <a:ext cx="2803982" cy="2058317"/>
              <a:chOff x="1390644" y="-16597"/>
              <a:chExt cx="8688584" cy="3869801"/>
            </a:xfrm>
          </p:grpSpPr>
          <p:sp>
            <p:nvSpPr>
              <p:cNvPr id="21" name="矩形 20"/>
              <p:cNvSpPr/>
              <p:nvPr/>
            </p:nvSpPr>
            <p:spPr>
              <a:xfrm>
                <a:off x="1390644" y="2247998"/>
                <a:ext cx="1318540" cy="1605206"/>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gency FB" panose="020B0503020202020204" pitchFamily="34" charset="0"/>
                </a:endParaRPr>
              </a:p>
            </p:txBody>
          </p:sp>
          <p:sp>
            <p:nvSpPr>
              <p:cNvPr id="22" name="矩形 21"/>
              <p:cNvSpPr/>
              <p:nvPr/>
            </p:nvSpPr>
            <p:spPr>
              <a:xfrm>
                <a:off x="2866621" y="1851172"/>
                <a:ext cx="1318540" cy="2002032"/>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gency FB" panose="020B0503020202020204" pitchFamily="34" charset="0"/>
                </a:endParaRPr>
              </a:p>
            </p:txBody>
          </p:sp>
          <p:sp>
            <p:nvSpPr>
              <p:cNvPr id="23" name="矩形 22"/>
              <p:cNvSpPr/>
              <p:nvPr/>
            </p:nvSpPr>
            <p:spPr>
              <a:xfrm>
                <a:off x="4337680" y="1406607"/>
                <a:ext cx="1323458" cy="2446596"/>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gency FB" panose="020B0503020202020204" pitchFamily="34" charset="0"/>
                </a:endParaRPr>
              </a:p>
            </p:txBody>
          </p:sp>
          <p:sp>
            <p:nvSpPr>
              <p:cNvPr id="24" name="矩形 23"/>
              <p:cNvSpPr/>
              <p:nvPr/>
            </p:nvSpPr>
            <p:spPr>
              <a:xfrm>
                <a:off x="5813658" y="-16597"/>
                <a:ext cx="1318540" cy="3869799"/>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gency FB" panose="020B0503020202020204" pitchFamily="34" charset="0"/>
                </a:endParaRPr>
              </a:p>
            </p:txBody>
          </p:sp>
          <p:sp>
            <p:nvSpPr>
              <p:cNvPr id="25" name="矩形 24"/>
              <p:cNvSpPr/>
              <p:nvPr/>
            </p:nvSpPr>
            <p:spPr>
              <a:xfrm>
                <a:off x="7284713" y="2480723"/>
                <a:ext cx="1323461" cy="1372481"/>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gency FB" panose="020B0503020202020204" pitchFamily="34" charset="0"/>
                </a:endParaRPr>
              </a:p>
            </p:txBody>
          </p:sp>
          <p:sp>
            <p:nvSpPr>
              <p:cNvPr id="26" name="矩形 25"/>
              <p:cNvSpPr/>
              <p:nvPr/>
            </p:nvSpPr>
            <p:spPr>
              <a:xfrm>
                <a:off x="8760688" y="3516048"/>
                <a:ext cx="1318540" cy="337154"/>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gency FB" panose="020B0503020202020204" pitchFamily="34" charset="0"/>
                </a:endParaRPr>
              </a:p>
            </p:txBody>
          </p:sp>
        </p:grpSp>
        <p:sp>
          <p:nvSpPr>
            <p:cNvPr id="14" name="文本框 7"/>
            <p:cNvSpPr txBox="1"/>
            <p:nvPr/>
          </p:nvSpPr>
          <p:spPr>
            <a:xfrm>
              <a:off x="5189763" y="4458272"/>
              <a:ext cx="426252" cy="276999"/>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rPr>
                <a:t>01</a:t>
              </a:r>
              <a:endParaRPr lang="zh-CN" altLang="en-US"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endParaRPr>
            </a:p>
          </p:txBody>
        </p:sp>
        <p:sp>
          <p:nvSpPr>
            <p:cNvPr id="15" name="文本框 7"/>
            <p:cNvSpPr txBox="1"/>
            <p:nvPr/>
          </p:nvSpPr>
          <p:spPr>
            <a:xfrm>
              <a:off x="5674085" y="4458272"/>
              <a:ext cx="426252" cy="276999"/>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rPr>
                <a:t>02</a:t>
              </a:r>
              <a:endParaRPr lang="zh-CN" altLang="en-US"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endParaRPr>
            </a:p>
          </p:txBody>
        </p:sp>
        <p:sp>
          <p:nvSpPr>
            <p:cNvPr id="16" name="文本框 7"/>
            <p:cNvSpPr txBox="1"/>
            <p:nvPr/>
          </p:nvSpPr>
          <p:spPr>
            <a:xfrm>
              <a:off x="6149214" y="4458272"/>
              <a:ext cx="426252" cy="276999"/>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rPr>
                <a:t>03</a:t>
              </a:r>
              <a:endParaRPr lang="zh-CN" altLang="en-US"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endParaRPr>
            </a:p>
          </p:txBody>
        </p:sp>
        <p:sp>
          <p:nvSpPr>
            <p:cNvPr id="17" name="文本框 7"/>
            <p:cNvSpPr txBox="1"/>
            <p:nvPr/>
          </p:nvSpPr>
          <p:spPr>
            <a:xfrm>
              <a:off x="6624343" y="4458272"/>
              <a:ext cx="426252" cy="276999"/>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rPr>
                <a:t>04</a:t>
              </a:r>
              <a:endParaRPr lang="zh-CN" altLang="en-US"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endParaRPr>
            </a:p>
          </p:txBody>
        </p:sp>
        <p:sp>
          <p:nvSpPr>
            <p:cNvPr id="18" name="文本框 7"/>
            <p:cNvSpPr txBox="1"/>
            <p:nvPr/>
          </p:nvSpPr>
          <p:spPr>
            <a:xfrm>
              <a:off x="7092367" y="4458272"/>
              <a:ext cx="426252" cy="276999"/>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rPr>
                <a:t>05</a:t>
              </a:r>
              <a:endParaRPr lang="zh-CN" altLang="en-US"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endParaRPr>
            </a:p>
          </p:txBody>
        </p:sp>
        <p:sp>
          <p:nvSpPr>
            <p:cNvPr id="19" name="文本框 7"/>
            <p:cNvSpPr txBox="1"/>
            <p:nvPr/>
          </p:nvSpPr>
          <p:spPr>
            <a:xfrm>
              <a:off x="7567494" y="4458272"/>
              <a:ext cx="426252" cy="276999"/>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rPr>
                <a:t>06</a:t>
              </a:r>
              <a:endParaRPr lang="zh-CN" altLang="en-US" sz="12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endParaRPr>
            </a:p>
          </p:txBody>
        </p:sp>
        <p:sp>
          <p:nvSpPr>
            <p:cNvPr id="20" name="文本框 7"/>
            <p:cNvSpPr txBox="1"/>
            <p:nvPr/>
          </p:nvSpPr>
          <p:spPr>
            <a:xfrm>
              <a:off x="6426413" y="2050098"/>
              <a:ext cx="822112" cy="338554"/>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16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rPr>
                <a:t>85%</a:t>
              </a:r>
              <a:endParaRPr lang="zh-CN" altLang="en-US" sz="1600" kern="0" dirty="0">
                <a:gradFill>
                  <a:gsLst>
                    <a:gs pos="0">
                      <a:schemeClr val="tx1">
                        <a:lumMod val="95000"/>
                        <a:lumOff val="5000"/>
                      </a:schemeClr>
                    </a:gs>
                    <a:gs pos="100000">
                      <a:schemeClr val="tx1">
                        <a:lumMod val="75000"/>
                        <a:lumOff val="25000"/>
                      </a:schemeClr>
                    </a:gs>
                  </a:gsLst>
                  <a:lin ang="5400000" scaled="1"/>
                </a:gradFill>
                <a:latin typeface="Agency FB" panose="020B0503020202020204" pitchFamily="34" charset="0"/>
              </a:endParaRPr>
            </a:p>
          </p:txBody>
        </p:sp>
      </p:grpSp>
      <p:sp>
        <p:nvSpPr>
          <p:cNvPr id="27" name="矩形: 圆角 26"/>
          <p:cNvSpPr/>
          <p:nvPr/>
        </p:nvSpPr>
        <p:spPr>
          <a:xfrm>
            <a:off x="4611329" y="1658247"/>
            <a:ext cx="7018060" cy="3757361"/>
          </a:xfrm>
          <a:prstGeom prst="roundRect">
            <a:avLst/>
          </a:prstGeom>
          <a:noFill/>
          <a:ln w="28575">
            <a:solidFill>
              <a:srgbClr val="30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p:cNvGrpSpPr/>
          <p:nvPr/>
        </p:nvGrpSpPr>
        <p:grpSpPr>
          <a:xfrm>
            <a:off x="5038512" y="1880561"/>
            <a:ext cx="6238179" cy="1381268"/>
            <a:chOff x="863540" y="3116463"/>
            <a:chExt cx="6238179" cy="1381268"/>
          </a:xfrm>
        </p:grpSpPr>
        <p:sp>
          <p:nvSpPr>
            <p:cNvPr id="29" name="矩形 28"/>
            <p:cNvSpPr/>
            <p:nvPr/>
          </p:nvSpPr>
          <p:spPr>
            <a:xfrm>
              <a:off x="863540" y="3116463"/>
              <a:ext cx="2853943"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逆地理编码与数据清洗</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30" name="矩形 29"/>
            <p:cNvSpPr/>
            <p:nvPr/>
          </p:nvSpPr>
          <p:spPr>
            <a:xfrm>
              <a:off x="931457" y="3534262"/>
              <a:ext cx="6170262" cy="963469"/>
            </a:xfrm>
            <a:prstGeom prst="rect">
              <a:avLst/>
            </a:prstGeom>
          </p:spPr>
          <p:txBody>
            <a:bodyPr wrap="square">
              <a:spAutoFit/>
            </a:bodyPr>
            <a:lstStyle/>
            <a:p>
              <a:pPr algn="just">
                <a:lnSpc>
                  <a:spcPct val="120000"/>
                </a:lnSpc>
              </a:pPr>
              <a:r>
                <a:rPr lang="zh-CN" altLang="en-US" sz="1200" dirty="0">
                  <a:latin typeface="微软雅黑" panose="020B0503020204020204" pitchFamily="34" charset="-122"/>
                  <a:ea typeface="微软雅黑" panose="020B0503020204020204" pitchFamily="34" charset="-122"/>
                </a:rPr>
                <a:t>   使用高德地图开放 </a:t>
              </a:r>
              <a:r>
                <a:rPr lang="en-US" altLang="zh-CN" sz="1200" dirty="0">
                  <a:latin typeface="微软雅黑" panose="020B0503020204020204" pitchFamily="34" charset="-122"/>
                  <a:ea typeface="微软雅黑" panose="020B0503020204020204" pitchFamily="34" charset="-122"/>
                </a:rPr>
                <a:t>API </a:t>
              </a:r>
              <a:r>
                <a:rPr lang="zh-CN" altLang="en-US" sz="1200" dirty="0">
                  <a:latin typeface="微软雅黑" panose="020B0503020204020204" pitchFamily="34" charset="-122"/>
                  <a:ea typeface="微软雅黑" panose="020B0503020204020204" pitchFamily="34" charset="-122"/>
                </a:rPr>
                <a:t>对数据集中的经纬度做逆地理编码，获得每对经纬度坐标对应的行政区划信息到二级地级行政区。</a:t>
              </a:r>
              <a:endParaRPr lang="en-US" altLang="zh-CN" sz="1200" dirty="0">
                <a:latin typeface="微软雅黑" panose="020B0503020204020204" pitchFamily="34" charset="-122"/>
                <a:ea typeface="微软雅黑" panose="020B0503020204020204" pitchFamily="34" charset="-122"/>
              </a:endParaRPr>
            </a:p>
            <a:p>
              <a:pPr algn="just">
                <a:lnSpc>
                  <a:spcPct val="120000"/>
                </a:lnSpc>
              </a:pPr>
              <a:r>
                <a:rPr lang="zh-CN" altLang="en-US" sz="1200" dirty="0">
                  <a:latin typeface="微软雅黑" panose="020B0503020204020204" pitchFamily="34" charset="-122"/>
                  <a:ea typeface="微软雅黑" panose="020B0503020204020204" pitchFamily="34" charset="-122"/>
                </a:rPr>
                <a:t>   删除了发现的 </a:t>
              </a:r>
              <a:r>
                <a:rPr lang="en-US" altLang="zh-CN" sz="1200" dirty="0">
                  <a:latin typeface="微软雅黑" panose="020B0503020204020204" pitchFamily="34" charset="-122"/>
                  <a:ea typeface="微软雅黑" panose="020B0503020204020204" pitchFamily="34" charset="-122"/>
                </a:rPr>
                <a:t>38 </a:t>
              </a:r>
              <a:r>
                <a:rPr lang="zh-CN" altLang="en-US" sz="1200" dirty="0">
                  <a:latin typeface="微软雅黑" panose="020B0503020204020204" pitchFamily="34" charset="-122"/>
                  <a:ea typeface="微软雅黑" panose="020B0503020204020204" pitchFamily="34" charset="-122"/>
                </a:rPr>
                <a:t>条不在高德地图查询范围内的坐标数据；对直辖市地区统一使用直辖市的名称。 </a:t>
              </a:r>
              <a:endParaRPr lang="zh-CN" altLang="en-US" sz="1200" dirty="0">
                <a:solidFill>
                  <a:srgbClr val="30333F"/>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675113" y="3214464"/>
            <a:ext cx="6601578" cy="914819"/>
            <a:chOff x="491218" y="3426203"/>
            <a:chExt cx="6601578" cy="914819"/>
          </a:xfrm>
        </p:grpSpPr>
        <p:sp>
          <p:nvSpPr>
            <p:cNvPr id="32" name="矩形 31"/>
            <p:cNvSpPr/>
            <p:nvPr/>
          </p:nvSpPr>
          <p:spPr>
            <a:xfrm>
              <a:off x="491218" y="3426203"/>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数据统计</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33" name="矩形 32"/>
            <p:cNvSpPr/>
            <p:nvPr/>
          </p:nvSpPr>
          <p:spPr>
            <a:xfrm>
              <a:off x="922534" y="3824277"/>
              <a:ext cx="6170262" cy="516745"/>
            </a:xfrm>
            <a:prstGeom prst="rect">
              <a:avLst/>
            </a:prstGeom>
          </p:spPr>
          <p:txBody>
            <a:bodyPr wrap="square">
              <a:spAutoFit/>
            </a:bodyPr>
            <a:lstStyle/>
            <a:p>
              <a:pPr algn="just">
                <a:lnSpc>
                  <a:spcPct val="120000"/>
                </a:lnSpc>
              </a:pPr>
              <a:r>
                <a:rPr lang="zh-CN" altLang="en-US" sz="1200" dirty="0">
                  <a:latin typeface="微软雅黑" panose="020B0503020204020204" pitchFamily="34" charset="-122"/>
                  <a:ea typeface="微软雅黑" panose="020B0503020204020204" pitchFamily="34" charset="-122"/>
                </a:rPr>
                <a:t>  对清洗后的数据，按照行政区划，分别统计某省份（省级行政区）和某城市（地级行政区） 内所有经纬度点数据的平均值</a:t>
              </a:r>
              <a:endParaRPr lang="zh-CN" altLang="en-US" sz="1200" dirty="0">
                <a:solidFill>
                  <a:srgbClr val="30333F"/>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4686085" y="4188269"/>
            <a:ext cx="6590606" cy="740288"/>
            <a:chOff x="570107" y="3427272"/>
            <a:chExt cx="6590606" cy="740288"/>
          </a:xfrm>
        </p:grpSpPr>
        <p:sp>
          <p:nvSpPr>
            <p:cNvPr id="35" name="矩形 34"/>
            <p:cNvSpPr/>
            <p:nvPr/>
          </p:nvSpPr>
          <p:spPr>
            <a:xfrm>
              <a:off x="570107" y="3427272"/>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rgbClr val="C14F4E"/>
                  </a:solidFill>
                  <a:latin typeface="微软雅黑" panose="020B0503020204020204" pitchFamily="34" charset="-122"/>
                  <a:ea typeface="微软雅黑" panose="020B0503020204020204" pitchFamily="34" charset="-122"/>
                </a:rPr>
                <a:t>AQI</a:t>
              </a:r>
              <a:r>
                <a:rPr lang="zh-CN" altLang="en-US" b="1" dirty="0">
                  <a:solidFill>
                    <a:srgbClr val="C14F4E"/>
                  </a:solidFill>
                  <a:latin typeface="微软雅黑" panose="020B0503020204020204" pitchFamily="34" charset="-122"/>
                  <a:ea typeface="微软雅黑" panose="020B0503020204020204" pitchFamily="34" charset="-122"/>
                </a:rPr>
                <a:t>计算</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36" name="矩形 35"/>
            <p:cNvSpPr/>
            <p:nvPr/>
          </p:nvSpPr>
          <p:spPr>
            <a:xfrm>
              <a:off x="990451" y="3868888"/>
              <a:ext cx="6170262" cy="298672"/>
            </a:xfrm>
            <a:prstGeom prst="rect">
              <a:avLst/>
            </a:prstGeom>
          </p:spPr>
          <p:txBody>
            <a:bodyPr wrap="square">
              <a:spAutoFit/>
            </a:bodyPr>
            <a:lstStyle/>
            <a:p>
              <a:pPr algn="just">
                <a:lnSpc>
                  <a:spcPct val="120000"/>
                </a:lnSpc>
              </a:pPr>
              <a:r>
                <a:rPr lang="zh-CN" altLang="en-US" sz="1200" dirty="0">
                  <a:latin typeface="微软雅黑" panose="020B0503020204020204" pitchFamily="34" charset="-122"/>
                  <a:ea typeface="微软雅黑" panose="020B0503020204020204" pitchFamily="34" charset="-122"/>
                </a:rPr>
                <a:t>依据各种指标计算</a:t>
              </a:r>
              <a:r>
                <a:rPr lang="en-US" altLang="zh-CN" sz="1200" dirty="0">
                  <a:latin typeface="微软雅黑" panose="020B0503020204020204" pitchFamily="34" charset="-122"/>
                  <a:ea typeface="微软雅黑" panose="020B0503020204020204" pitchFamily="34" charset="-122"/>
                </a:rPr>
                <a:t>AQI</a:t>
              </a:r>
              <a:r>
                <a:rPr lang="zh-CN" altLang="en-US" sz="1200" dirty="0">
                  <a:latin typeface="微软雅黑" panose="020B0503020204020204" pitchFamily="34" charset="-122"/>
                  <a:ea typeface="微软雅黑" panose="020B0503020204020204" pitchFamily="34" charset="-122"/>
                </a:rPr>
                <a:t>，即空气质量指数，表示城市的短期空气质量状况和变化趋势</a:t>
              </a:r>
              <a:endParaRPr lang="zh-CN" altLang="en-US" sz="1200" dirty="0">
                <a:solidFill>
                  <a:srgbClr val="30333F"/>
                </a:solidFill>
                <a:latin typeface="微软雅黑" panose="020B0503020204020204" pitchFamily="34" charset="-122"/>
                <a:ea typeface="微软雅黑" panose="020B0503020204020204" pitchFamily="34" charset="-122"/>
              </a:endParaRPr>
            </a:p>
          </p:txBody>
        </p:sp>
      </p:grpSp>
      <p:sp>
        <p:nvSpPr>
          <p:cNvPr id="37" name="文本框 36"/>
          <p:cNvSpPr txBox="1"/>
          <p:nvPr/>
        </p:nvSpPr>
        <p:spPr>
          <a:xfrm>
            <a:off x="5504" y="6388963"/>
            <a:ext cx="5897183" cy="261610"/>
          </a:xfrm>
          <a:prstGeom prst="rect">
            <a:avLst/>
          </a:prstGeom>
          <a:noFill/>
        </p:spPr>
        <p:txBody>
          <a:bodyPr wrap="square" rtlCol="0">
            <a:spAutoFit/>
          </a:bodyPr>
          <a:lstStyle/>
          <a:p>
            <a:r>
              <a:rPr lang="zh-CN" altLang="en-US" sz="1100" dirty="0"/>
              <a:t>注：数据采用大会主办方提供的 </a:t>
            </a:r>
            <a:r>
              <a:rPr lang="en-US" altLang="zh-CN" sz="1100" dirty="0"/>
              <a:t>2013-2018 </a:t>
            </a:r>
            <a:r>
              <a:rPr lang="zh-CN" altLang="en-US" sz="1100" dirty="0"/>
              <a:t>年中国高分辨率大气污染再分析开放数据集</a:t>
            </a:r>
            <a:endParaRPr lang="zh-CN" altLang="en-US" sz="1100" dirty="0"/>
          </a:p>
        </p:txBody>
      </p:sp>
    </p:spTree>
  </p:cSld>
  <p:clrMapOvr>
    <a:masterClrMapping/>
  </p:clrMapOvr>
  <p:transition spd="slow" advTm="3000">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4014022" cy="52322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项目进度</a:t>
            </a:r>
            <a:r>
              <a:rPr lang="en-US" altLang="zh-CN" sz="2800" b="1" dirty="0">
                <a:solidFill>
                  <a:srgbClr val="30333F"/>
                </a:solidFill>
                <a:latin typeface="微软雅黑" panose="020B0503020204020204" pitchFamily="34" charset="-122"/>
                <a:ea typeface="微软雅黑" panose="020B0503020204020204" pitchFamily="34" charset="-122"/>
              </a:rPr>
              <a:t>—</a:t>
            </a:r>
            <a:r>
              <a:rPr lang="zh-CN" altLang="en-US" sz="2800" b="1" dirty="0">
                <a:solidFill>
                  <a:srgbClr val="30333F"/>
                </a:solidFill>
                <a:latin typeface="微软雅黑" panose="020B0503020204020204" pitchFamily="34" charset="-122"/>
                <a:ea typeface="微软雅黑" panose="020B0503020204020204" pitchFamily="34" charset="-122"/>
              </a:rPr>
              <a:t>可视化展示</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Group 52"/>
          <p:cNvGrpSpPr/>
          <p:nvPr/>
        </p:nvGrpSpPr>
        <p:grpSpPr>
          <a:xfrm>
            <a:off x="2483715" y="4172137"/>
            <a:ext cx="1253549" cy="825408"/>
            <a:chOff x="3672114" y="2961703"/>
            <a:chExt cx="1188615" cy="782652"/>
          </a:xfrm>
        </p:grpSpPr>
        <p:cxnSp>
          <p:nvCxnSpPr>
            <p:cNvPr id="25" name="Straight Connector 45"/>
            <p:cNvCxnSpPr/>
            <p:nvPr/>
          </p:nvCxnSpPr>
          <p:spPr>
            <a:xfrm flipH="1">
              <a:off x="4412341" y="2961703"/>
              <a:ext cx="448388" cy="773992"/>
            </a:xfrm>
            <a:prstGeom prst="line">
              <a:avLst/>
            </a:prstGeom>
            <a:ln w="9525">
              <a:solidFill>
                <a:srgbClr val="30333F"/>
              </a:solidFill>
            </a:ln>
          </p:spPr>
          <p:style>
            <a:lnRef idx="1">
              <a:schemeClr val="accent1"/>
            </a:lnRef>
            <a:fillRef idx="0">
              <a:schemeClr val="accent1"/>
            </a:fillRef>
            <a:effectRef idx="0">
              <a:schemeClr val="accent1"/>
            </a:effectRef>
            <a:fontRef idx="minor">
              <a:schemeClr val="tx1"/>
            </a:fontRef>
          </p:style>
        </p:cxnSp>
        <p:cxnSp>
          <p:nvCxnSpPr>
            <p:cNvPr id="26" name="Straight Connector 51"/>
            <p:cNvCxnSpPr/>
            <p:nvPr/>
          </p:nvCxnSpPr>
          <p:spPr>
            <a:xfrm flipH="1">
              <a:off x="3672114" y="3744355"/>
              <a:ext cx="740227" cy="0"/>
            </a:xfrm>
            <a:prstGeom prst="line">
              <a:avLst/>
            </a:prstGeom>
            <a:ln w="9525">
              <a:solidFill>
                <a:srgbClr val="30333F"/>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30" name="Group 56"/>
          <p:cNvGrpSpPr/>
          <p:nvPr/>
        </p:nvGrpSpPr>
        <p:grpSpPr>
          <a:xfrm flipH="1">
            <a:off x="7761194" y="3995047"/>
            <a:ext cx="1253548" cy="825408"/>
            <a:chOff x="3672114" y="2961703"/>
            <a:chExt cx="1188615" cy="782652"/>
          </a:xfrm>
        </p:grpSpPr>
        <p:cxnSp>
          <p:nvCxnSpPr>
            <p:cNvPr id="31" name="Straight Connector 57"/>
            <p:cNvCxnSpPr/>
            <p:nvPr/>
          </p:nvCxnSpPr>
          <p:spPr>
            <a:xfrm flipH="1">
              <a:off x="4412341" y="2961703"/>
              <a:ext cx="448388" cy="773992"/>
            </a:xfrm>
            <a:prstGeom prst="line">
              <a:avLst/>
            </a:prstGeom>
            <a:ln w="9525">
              <a:solidFill>
                <a:srgbClr val="30333F"/>
              </a:solidFill>
            </a:ln>
          </p:spPr>
          <p:style>
            <a:lnRef idx="1">
              <a:schemeClr val="accent1"/>
            </a:lnRef>
            <a:fillRef idx="0">
              <a:schemeClr val="accent1"/>
            </a:fillRef>
            <a:effectRef idx="0">
              <a:schemeClr val="accent1"/>
            </a:effectRef>
            <a:fontRef idx="minor">
              <a:schemeClr val="tx1"/>
            </a:fontRef>
          </p:style>
        </p:cxnSp>
        <p:cxnSp>
          <p:nvCxnSpPr>
            <p:cNvPr id="32" name="Straight Connector 58"/>
            <p:cNvCxnSpPr/>
            <p:nvPr/>
          </p:nvCxnSpPr>
          <p:spPr>
            <a:xfrm flipH="1">
              <a:off x="3672114" y="3744355"/>
              <a:ext cx="740227" cy="0"/>
            </a:xfrm>
            <a:prstGeom prst="line">
              <a:avLst/>
            </a:prstGeom>
            <a:ln w="9525">
              <a:solidFill>
                <a:srgbClr val="30333F"/>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33" name="Group 59"/>
          <p:cNvGrpSpPr/>
          <p:nvPr/>
        </p:nvGrpSpPr>
        <p:grpSpPr>
          <a:xfrm flipV="1">
            <a:off x="4023702" y="1963333"/>
            <a:ext cx="507923" cy="364050"/>
            <a:chOff x="3672114" y="2961703"/>
            <a:chExt cx="1188615" cy="782652"/>
          </a:xfrm>
        </p:grpSpPr>
        <p:cxnSp>
          <p:nvCxnSpPr>
            <p:cNvPr id="34" name="Straight Connector 60"/>
            <p:cNvCxnSpPr/>
            <p:nvPr/>
          </p:nvCxnSpPr>
          <p:spPr>
            <a:xfrm flipH="1">
              <a:off x="4412341" y="2961703"/>
              <a:ext cx="448388" cy="773992"/>
            </a:xfrm>
            <a:prstGeom prst="line">
              <a:avLst/>
            </a:prstGeom>
            <a:ln w="9525">
              <a:solidFill>
                <a:srgbClr val="30333F"/>
              </a:solidFill>
            </a:ln>
          </p:spPr>
          <p:style>
            <a:lnRef idx="1">
              <a:schemeClr val="accent1"/>
            </a:lnRef>
            <a:fillRef idx="0">
              <a:schemeClr val="accent1"/>
            </a:fillRef>
            <a:effectRef idx="0">
              <a:schemeClr val="accent1"/>
            </a:effectRef>
            <a:fontRef idx="minor">
              <a:schemeClr val="tx1"/>
            </a:fontRef>
          </p:style>
        </p:cxnSp>
        <p:cxnSp>
          <p:nvCxnSpPr>
            <p:cNvPr id="35" name="Straight Connector 61"/>
            <p:cNvCxnSpPr/>
            <p:nvPr/>
          </p:nvCxnSpPr>
          <p:spPr>
            <a:xfrm flipH="1">
              <a:off x="3672114" y="3744355"/>
              <a:ext cx="740227" cy="0"/>
            </a:xfrm>
            <a:prstGeom prst="line">
              <a:avLst/>
            </a:prstGeom>
            <a:ln w="9525">
              <a:solidFill>
                <a:srgbClr val="30333F"/>
              </a:solidFill>
              <a:tailEnd type="oval" w="lg" len="lg"/>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1523437" y="1715183"/>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污染物指标切换</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42" name="矩形 41"/>
          <p:cNvSpPr/>
          <p:nvPr/>
        </p:nvSpPr>
        <p:spPr>
          <a:xfrm>
            <a:off x="8662886" y="4622163"/>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地图下钻</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43" name="矩形 42"/>
          <p:cNvSpPr/>
          <p:nvPr/>
        </p:nvSpPr>
        <p:spPr>
          <a:xfrm>
            <a:off x="387707" y="4777504"/>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时间轴选择</a:t>
            </a:r>
            <a:endParaRPr lang="en-US" altLang="zh-CN" b="1" dirty="0">
              <a:solidFill>
                <a:srgbClr val="C14F4E"/>
              </a:solidFill>
              <a:latin typeface="微软雅黑" panose="020B0503020204020204" pitchFamily="34" charset="-122"/>
              <a:ea typeface="微软雅黑" panose="020B0503020204020204" pitchFamily="34" charset="-122"/>
            </a:endParaRPr>
          </a:p>
        </p:txBody>
      </p:sp>
      <p:grpSp>
        <p:nvGrpSpPr>
          <p:cNvPr id="18" name="组合 59"/>
          <p:cNvGrpSpPr/>
          <p:nvPr/>
        </p:nvGrpSpPr>
        <p:grpSpPr bwMode="auto">
          <a:xfrm>
            <a:off x="3628289" y="1952774"/>
            <a:ext cx="4375571" cy="3306795"/>
            <a:chOff x="431801" y="1214428"/>
            <a:chExt cx="4068762" cy="3286148"/>
          </a:xfrm>
          <a:solidFill>
            <a:schemeClr val="accent2">
              <a:lumMod val="20000"/>
              <a:lumOff val="80000"/>
            </a:schemeClr>
          </a:solidFill>
        </p:grpSpPr>
        <p:sp>
          <p:nvSpPr>
            <p:cNvPr id="20" name="Freeform 5"/>
            <p:cNvSpPr/>
            <p:nvPr/>
          </p:nvSpPr>
          <p:spPr bwMode="auto">
            <a:xfrm>
              <a:off x="2138995" y="1254667"/>
              <a:ext cx="1780754" cy="1485845"/>
            </a:xfrm>
            <a:custGeom>
              <a:avLst/>
              <a:gdLst>
                <a:gd name="T0" fmla="*/ 2147483647 w 1883"/>
                <a:gd name="T1" fmla="*/ 2147483647 h 1607"/>
                <a:gd name="T2" fmla="*/ 2147483647 w 1883"/>
                <a:gd name="T3" fmla="*/ 2147483647 h 1607"/>
                <a:gd name="T4" fmla="*/ 2147483647 w 1883"/>
                <a:gd name="T5" fmla="*/ 2147483647 h 1607"/>
                <a:gd name="T6" fmla="*/ 2147483647 w 1883"/>
                <a:gd name="T7" fmla="*/ 2147483647 h 1607"/>
                <a:gd name="T8" fmla="*/ 2147483647 w 1883"/>
                <a:gd name="T9" fmla="*/ 2147483647 h 1607"/>
                <a:gd name="T10" fmla="*/ 2147483647 w 1883"/>
                <a:gd name="T11" fmla="*/ 2147483647 h 1607"/>
                <a:gd name="T12" fmla="*/ 2147483647 w 1883"/>
                <a:gd name="T13" fmla="*/ 2147483647 h 1607"/>
                <a:gd name="T14" fmla="*/ 2147483647 w 1883"/>
                <a:gd name="T15" fmla="*/ 2147483647 h 1607"/>
                <a:gd name="T16" fmla="*/ 2147483647 w 1883"/>
                <a:gd name="T17" fmla="*/ 2147483647 h 1607"/>
                <a:gd name="T18" fmla="*/ 2147483647 w 1883"/>
                <a:gd name="T19" fmla="*/ 2147483647 h 1607"/>
                <a:gd name="T20" fmla="*/ 2147483647 w 1883"/>
                <a:gd name="T21" fmla="*/ 2147483647 h 1607"/>
                <a:gd name="T22" fmla="*/ 2147483647 w 1883"/>
                <a:gd name="T23" fmla="*/ 2147483647 h 1607"/>
                <a:gd name="T24" fmla="*/ 2147483647 w 1883"/>
                <a:gd name="T25" fmla="*/ 2147483647 h 1607"/>
                <a:gd name="T26" fmla="*/ 2147483647 w 1883"/>
                <a:gd name="T27" fmla="*/ 2147483647 h 1607"/>
                <a:gd name="T28" fmla="*/ 2147483647 w 1883"/>
                <a:gd name="T29" fmla="*/ 2147483647 h 1607"/>
                <a:gd name="T30" fmla="*/ 2147483647 w 1883"/>
                <a:gd name="T31" fmla="*/ 2147483647 h 1607"/>
                <a:gd name="T32" fmla="*/ 2147483647 w 1883"/>
                <a:gd name="T33" fmla="*/ 2147483647 h 1607"/>
                <a:gd name="T34" fmla="*/ 2147483647 w 1883"/>
                <a:gd name="T35" fmla="*/ 2147483647 h 1607"/>
                <a:gd name="T36" fmla="*/ 2147483647 w 1883"/>
                <a:gd name="T37" fmla="*/ 2147483647 h 1607"/>
                <a:gd name="T38" fmla="*/ 2147483647 w 1883"/>
                <a:gd name="T39" fmla="*/ 2147483647 h 1607"/>
                <a:gd name="T40" fmla="*/ 2147483647 w 1883"/>
                <a:gd name="T41" fmla="*/ 2147483647 h 1607"/>
                <a:gd name="T42" fmla="*/ 2147483647 w 1883"/>
                <a:gd name="T43" fmla="*/ 2147483647 h 1607"/>
                <a:gd name="T44" fmla="*/ 2147483647 w 1883"/>
                <a:gd name="T45" fmla="*/ 2147483647 h 1607"/>
                <a:gd name="T46" fmla="*/ 2147483647 w 1883"/>
                <a:gd name="T47" fmla="*/ 2147483647 h 1607"/>
                <a:gd name="T48" fmla="*/ 2147483647 w 1883"/>
                <a:gd name="T49" fmla="*/ 2147483647 h 1607"/>
                <a:gd name="T50" fmla="*/ 2147483647 w 1883"/>
                <a:gd name="T51" fmla="*/ 2147483647 h 1607"/>
                <a:gd name="T52" fmla="*/ 2147483647 w 1883"/>
                <a:gd name="T53" fmla="*/ 2147483647 h 1607"/>
                <a:gd name="T54" fmla="*/ 2147483647 w 1883"/>
                <a:gd name="T55" fmla="*/ 2147483647 h 1607"/>
                <a:gd name="T56" fmla="*/ 2147483647 w 1883"/>
                <a:gd name="T57" fmla="*/ 2147483647 h 1607"/>
                <a:gd name="T58" fmla="*/ 2147483647 w 1883"/>
                <a:gd name="T59" fmla="*/ 2147483647 h 1607"/>
                <a:gd name="T60" fmla="*/ 2147483647 w 1883"/>
                <a:gd name="T61" fmla="*/ 2147483647 h 1607"/>
                <a:gd name="T62" fmla="*/ 2147483647 w 1883"/>
                <a:gd name="T63" fmla="*/ 2147483647 h 1607"/>
                <a:gd name="T64" fmla="*/ 2147483647 w 1883"/>
                <a:gd name="T65" fmla="*/ 2147483647 h 1607"/>
                <a:gd name="T66" fmla="*/ 2147483647 w 1883"/>
                <a:gd name="T67" fmla="*/ 2147483647 h 1607"/>
                <a:gd name="T68" fmla="*/ 2147483647 w 1883"/>
                <a:gd name="T69" fmla="*/ 2147483647 h 1607"/>
                <a:gd name="T70" fmla="*/ 2147483647 w 1883"/>
                <a:gd name="T71" fmla="*/ 2147483647 h 1607"/>
                <a:gd name="T72" fmla="*/ 2147483647 w 1883"/>
                <a:gd name="T73" fmla="*/ 2147483647 h 1607"/>
                <a:gd name="T74" fmla="*/ 2147483647 w 1883"/>
                <a:gd name="T75" fmla="*/ 2147483647 h 1607"/>
                <a:gd name="T76" fmla="*/ 2147483647 w 1883"/>
                <a:gd name="T77" fmla="*/ 2147483647 h 1607"/>
                <a:gd name="T78" fmla="*/ 2147483647 w 1883"/>
                <a:gd name="T79" fmla="*/ 2147483647 h 1607"/>
                <a:gd name="T80" fmla="*/ 2147483647 w 1883"/>
                <a:gd name="T81" fmla="*/ 2147483647 h 1607"/>
                <a:gd name="T82" fmla="*/ 2147483647 w 1883"/>
                <a:gd name="T83" fmla="*/ 2147483647 h 1607"/>
                <a:gd name="T84" fmla="*/ 2147483647 w 1883"/>
                <a:gd name="T85" fmla="*/ 2147483647 h 1607"/>
                <a:gd name="T86" fmla="*/ 2147483647 w 1883"/>
                <a:gd name="T87" fmla="*/ 2147483647 h 1607"/>
                <a:gd name="T88" fmla="*/ 2147483647 w 1883"/>
                <a:gd name="T89" fmla="*/ 2147483647 h 1607"/>
                <a:gd name="T90" fmla="*/ 2147483647 w 1883"/>
                <a:gd name="T91" fmla="*/ 2147483647 h 1607"/>
                <a:gd name="T92" fmla="*/ 2147483647 w 1883"/>
                <a:gd name="T93" fmla="*/ 2147483647 h 1607"/>
                <a:gd name="T94" fmla="*/ 2147483647 w 1883"/>
                <a:gd name="T95" fmla="*/ 2147483647 h 1607"/>
                <a:gd name="T96" fmla="*/ 2147483647 w 1883"/>
                <a:gd name="T97" fmla="*/ 2147483647 h 1607"/>
                <a:gd name="T98" fmla="*/ 2147483647 w 1883"/>
                <a:gd name="T99" fmla="*/ 2147483647 h 1607"/>
                <a:gd name="T100" fmla="*/ 2147483647 w 1883"/>
                <a:gd name="T101" fmla="*/ 2147483647 h 1607"/>
                <a:gd name="T102" fmla="*/ 2147483647 w 1883"/>
                <a:gd name="T103" fmla="*/ 2147483647 h 1607"/>
                <a:gd name="T104" fmla="*/ 2147483647 w 1883"/>
                <a:gd name="T105" fmla="*/ 2147483647 h 1607"/>
                <a:gd name="T106" fmla="*/ 2147483647 w 1883"/>
                <a:gd name="T107" fmla="*/ 2147483647 h 1607"/>
                <a:gd name="T108" fmla="*/ 2147483647 w 1883"/>
                <a:gd name="T109" fmla="*/ 2147483647 h 1607"/>
                <a:gd name="T110" fmla="*/ 2147483647 w 1883"/>
                <a:gd name="T111" fmla="*/ 2147483647 h 1607"/>
                <a:gd name="T112" fmla="*/ 2147483647 w 1883"/>
                <a:gd name="T113" fmla="*/ 2147483647 h 1607"/>
                <a:gd name="T114" fmla="*/ 2147483647 w 1883"/>
                <a:gd name="T115" fmla="*/ 2147483647 h 1607"/>
                <a:gd name="T116" fmla="*/ 2147483647 w 1883"/>
                <a:gd name="T117" fmla="*/ 2147483647 h 1607"/>
                <a:gd name="T118" fmla="*/ 2147483647 w 1883"/>
                <a:gd name="T119" fmla="*/ 2147483647 h 1607"/>
                <a:gd name="T120" fmla="*/ 2147483647 w 1883"/>
                <a:gd name="T121" fmla="*/ 2147483647 h 1607"/>
                <a:gd name="T122" fmla="*/ 2147483647 w 1883"/>
                <a:gd name="T123" fmla="*/ 2147483647 h 16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83"/>
                <a:gd name="T187" fmla="*/ 0 h 1607"/>
                <a:gd name="T188" fmla="*/ 1883 w 1883"/>
                <a:gd name="T189" fmla="*/ 1607 h 160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83" h="1607">
                  <a:moveTo>
                    <a:pt x="1845" y="171"/>
                  </a:moveTo>
                  <a:cubicBezTo>
                    <a:pt x="1838" y="147"/>
                    <a:pt x="1838" y="147"/>
                    <a:pt x="1838" y="147"/>
                  </a:cubicBezTo>
                  <a:cubicBezTo>
                    <a:pt x="1819" y="115"/>
                    <a:pt x="1819" y="115"/>
                    <a:pt x="1819" y="115"/>
                  </a:cubicBezTo>
                  <a:cubicBezTo>
                    <a:pt x="1803" y="106"/>
                    <a:pt x="1803" y="106"/>
                    <a:pt x="1803" y="106"/>
                  </a:cubicBezTo>
                  <a:cubicBezTo>
                    <a:pt x="1787" y="115"/>
                    <a:pt x="1787" y="115"/>
                    <a:pt x="1787"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4" y="141"/>
                    <a:pt x="1744" y="141"/>
                    <a:pt x="1744" y="141"/>
                  </a:cubicBezTo>
                  <a:cubicBezTo>
                    <a:pt x="1741" y="143"/>
                    <a:pt x="1738" y="144"/>
                    <a:pt x="1736" y="147"/>
                  </a:cubicBezTo>
                  <a:cubicBezTo>
                    <a:pt x="1729" y="155"/>
                    <a:pt x="1729" y="155"/>
                    <a:pt x="1729" y="155"/>
                  </a:cubicBezTo>
                  <a:cubicBezTo>
                    <a:pt x="1714" y="167"/>
                    <a:pt x="1714" y="167"/>
                    <a:pt x="1714" y="167"/>
                  </a:cubicBezTo>
                  <a:cubicBezTo>
                    <a:pt x="1709" y="170"/>
                    <a:pt x="1709" y="170"/>
                    <a:pt x="1709" y="170"/>
                  </a:cubicBezTo>
                  <a:cubicBezTo>
                    <a:pt x="1696" y="172"/>
                    <a:pt x="1696" y="172"/>
                    <a:pt x="1696" y="172"/>
                  </a:cubicBezTo>
                  <a:cubicBezTo>
                    <a:pt x="1689" y="171"/>
                    <a:pt x="1680" y="165"/>
                    <a:pt x="1667" y="156"/>
                  </a:cubicBezTo>
                  <a:cubicBezTo>
                    <a:pt x="1666" y="155"/>
                    <a:pt x="1666" y="155"/>
                    <a:pt x="1666" y="155"/>
                  </a:cubicBezTo>
                  <a:cubicBezTo>
                    <a:pt x="1645" y="134"/>
                    <a:pt x="1634" y="119"/>
                    <a:pt x="1634" y="110"/>
                  </a:cubicBezTo>
                  <a:cubicBezTo>
                    <a:pt x="1634" y="83"/>
                    <a:pt x="1634" y="83"/>
                    <a:pt x="1634" y="83"/>
                  </a:cubicBezTo>
                  <a:cubicBezTo>
                    <a:pt x="1634" y="82"/>
                    <a:pt x="1634" y="82"/>
                    <a:pt x="1634" y="82"/>
                  </a:cubicBezTo>
                  <a:cubicBezTo>
                    <a:pt x="1634" y="81"/>
                    <a:pt x="1634" y="81"/>
                    <a:pt x="1634" y="81"/>
                  </a:cubicBezTo>
                  <a:cubicBezTo>
                    <a:pt x="1638" y="76"/>
                    <a:pt x="1638" y="76"/>
                    <a:pt x="1638" y="76"/>
                  </a:cubicBezTo>
                  <a:cubicBezTo>
                    <a:pt x="1607" y="65"/>
                    <a:pt x="1607" y="65"/>
                    <a:pt x="1607" y="65"/>
                  </a:cubicBezTo>
                  <a:cubicBezTo>
                    <a:pt x="1606" y="76"/>
                    <a:pt x="1606" y="76"/>
                    <a:pt x="1606" y="76"/>
                  </a:cubicBezTo>
                  <a:cubicBezTo>
                    <a:pt x="1606" y="79"/>
                    <a:pt x="1603" y="83"/>
                    <a:pt x="1597"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1" y="79"/>
                    <a:pt x="1541" y="79"/>
                    <a:pt x="1541" y="79"/>
                  </a:cubicBezTo>
                  <a:cubicBezTo>
                    <a:pt x="1540" y="78"/>
                    <a:pt x="1540" y="78"/>
                    <a:pt x="1540" y="78"/>
                  </a:cubicBezTo>
                  <a:cubicBezTo>
                    <a:pt x="1540" y="78"/>
                    <a:pt x="1540" y="78"/>
                    <a:pt x="1540" y="78"/>
                  </a:cubicBezTo>
                  <a:cubicBezTo>
                    <a:pt x="1536" y="66"/>
                    <a:pt x="1534" y="55"/>
                    <a:pt x="1534" y="42"/>
                  </a:cubicBezTo>
                  <a:cubicBezTo>
                    <a:pt x="1534" y="31"/>
                    <a:pt x="1535" y="25"/>
                    <a:pt x="1539" y="21"/>
                  </a:cubicBezTo>
                  <a:cubicBezTo>
                    <a:pt x="1546" y="9"/>
                    <a:pt x="1546" y="9"/>
                    <a:pt x="1546" y="9"/>
                  </a:cubicBezTo>
                  <a:cubicBezTo>
                    <a:pt x="1544" y="0"/>
                    <a:pt x="1544" y="0"/>
                    <a:pt x="1544" y="0"/>
                  </a:cubicBezTo>
                  <a:cubicBezTo>
                    <a:pt x="1516" y="4"/>
                    <a:pt x="1516" y="4"/>
                    <a:pt x="1516" y="4"/>
                  </a:cubicBezTo>
                  <a:cubicBezTo>
                    <a:pt x="1502"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3" y="60"/>
                    <a:pt x="1503" y="60"/>
                    <a:pt x="1503"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6" y="107"/>
                    <a:pt x="1516" y="107"/>
                    <a:pt x="1516" y="107"/>
                  </a:cubicBezTo>
                  <a:cubicBezTo>
                    <a:pt x="1516" y="108"/>
                    <a:pt x="1516" y="108"/>
                    <a:pt x="1516" y="108"/>
                  </a:cubicBezTo>
                  <a:cubicBezTo>
                    <a:pt x="1516" y="109"/>
                    <a:pt x="1516" y="109"/>
                    <a:pt x="1516" y="109"/>
                  </a:cubicBezTo>
                  <a:cubicBezTo>
                    <a:pt x="1516" y="110"/>
                    <a:pt x="1516" y="110"/>
                    <a:pt x="1516" y="110"/>
                  </a:cubicBezTo>
                  <a:cubicBezTo>
                    <a:pt x="1481" y="179"/>
                    <a:pt x="1481" y="179"/>
                    <a:pt x="1481" y="179"/>
                  </a:cubicBezTo>
                  <a:cubicBezTo>
                    <a:pt x="1475" y="189"/>
                    <a:pt x="1472" y="214"/>
                    <a:pt x="1470" y="252"/>
                  </a:cubicBezTo>
                  <a:cubicBezTo>
                    <a:pt x="1470" y="255"/>
                    <a:pt x="1470" y="255"/>
                    <a:pt x="1470" y="255"/>
                  </a:cubicBezTo>
                  <a:cubicBezTo>
                    <a:pt x="1456" y="281"/>
                    <a:pt x="1456" y="281"/>
                    <a:pt x="1456" y="281"/>
                  </a:cubicBezTo>
                  <a:cubicBezTo>
                    <a:pt x="1465" y="292"/>
                    <a:pt x="1465" y="292"/>
                    <a:pt x="1465" y="292"/>
                  </a:cubicBezTo>
                  <a:cubicBezTo>
                    <a:pt x="1465" y="294"/>
                    <a:pt x="1465" y="294"/>
                    <a:pt x="1465" y="294"/>
                  </a:cubicBezTo>
                  <a:cubicBezTo>
                    <a:pt x="1467" y="310"/>
                    <a:pt x="1465" y="319"/>
                    <a:pt x="1461" y="322"/>
                  </a:cubicBezTo>
                  <a:cubicBezTo>
                    <a:pt x="1458" y="323"/>
                    <a:pt x="1458" y="323"/>
                    <a:pt x="1458" y="323"/>
                  </a:cubicBezTo>
                  <a:cubicBezTo>
                    <a:pt x="1451" y="327"/>
                    <a:pt x="1426" y="352"/>
                    <a:pt x="1387" y="400"/>
                  </a:cubicBezTo>
                  <a:cubicBezTo>
                    <a:pt x="1384" y="403"/>
                    <a:pt x="1384" y="403"/>
                    <a:pt x="1384" y="403"/>
                  </a:cubicBezTo>
                  <a:cubicBezTo>
                    <a:pt x="1382" y="402"/>
                    <a:pt x="1382" y="402"/>
                    <a:pt x="1382" y="402"/>
                  </a:cubicBezTo>
                  <a:cubicBezTo>
                    <a:pt x="1379" y="400"/>
                    <a:pt x="1379" y="400"/>
                    <a:pt x="1379" y="400"/>
                  </a:cubicBezTo>
                  <a:cubicBezTo>
                    <a:pt x="1365" y="390"/>
                    <a:pt x="1353" y="382"/>
                    <a:pt x="1345" y="373"/>
                  </a:cubicBezTo>
                  <a:cubicBezTo>
                    <a:pt x="1339" y="369"/>
                    <a:pt x="1323" y="366"/>
                    <a:pt x="1297" y="366"/>
                  </a:cubicBezTo>
                  <a:cubicBezTo>
                    <a:pt x="1296" y="414"/>
                    <a:pt x="1296" y="414"/>
                    <a:pt x="1296" y="414"/>
                  </a:cubicBezTo>
                  <a:cubicBezTo>
                    <a:pt x="1295" y="415"/>
                    <a:pt x="1295" y="415"/>
                    <a:pt x="1295" y="415"/>
                  </a:cubicBezTo>
                  <a:cubicBezTo>
                    <a:pt x="1276" y="507"/>
                    <a:pt x="1276" y="507"/>
                    <a:pt x="1276" y="507"/>
                  </a:cubicBezTo>
                  <a:cubicBezTo>
                    <a:pt x="1271" y="519"/>
                    <a:pt x="1270" y="540"/>
                    <a:pt x="1270" y="572"/>
                  </a:cubicBezTo>
                  <a:cubicBezTo>
                    <a:pt x="1278" y="581"/>
                    <a:pt x="1278" y="581"/>
                    <a:pt x="1278" y="581"/>
                  </a:cubicBezTo>
                  <a:cubicBezTo>
                    <a:pt x="1284" y="569"/>
                    <a:pt x="1284" y="569"/>
                    <a:pt x="1284" y="569"/>
                  </a:cubicBezTo>
                  <a:cubicBezTo>
                    <a:pt x="1285" y="569"/>
                    <a:pt x="1285" y="569"/>
                    <a:pt x="1285" y="569"/>
                  </a:cubicBezTo>
                  <a:cubicBezTo>
                    <a:pt x="1286" y="566"/>
                    <a:pt x="1286" y="566"/>
                    <a:pt x="1286" y="566"/>
                  </a:cubicBezTo>
                  <a:cubicBezTo>
                    <a:pt x="1310" y="554"/>
                    <a:pt x="1310" y="554"/>
                    <a:pt x="1310" y="554"/>
                  </a:cubicBezTo>
                  <a:cubicBezTo>
                    <a:pt x="1378" y="564"/>
                    <a:pt x="1378" y="564"/>
                    <a:pt x="1378" y="564"/>
                  </a:cubicBezTo>
                  <a:cubicBezTo>
                    <a:pt x="1385" y="556"/>
                    <a:pt x="1385" y="556"/>
                    <a:pt x="1385"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4" y="532"/>
                    <a:pt x="1424" y="532"/>
                    <a:pt x="1424" y="532"/>
                  </a:cubicBezTo>
                  <a:cubicBezTo>
                    <a:pt x="1459" y="529"/>
                    <a:pt x="1459" y="529"/>
                    <a:pt x="1459" y="529"/>
                  </a:cubicBezTo>
                  <a:cubicBezTo>
                    <a:pt x="1470" y="532"/>
                    <a:pt x="1482" y="545"/>
                    <a:pt x="1498" y="566"/>
                  </a:cubicBezTo>
                  <a:cubicBezTo>
                    <a:pt x="1540" y="588"/>
                    <a:pt x="1564" y="607"/>
                    <a:pt x="1569" y="623"/>
                  </a:cubicBezTo>
                  <a:cubicBezTo>
                    <a:pt x="1572" y="632"/>
                    <a:pt x="1572" y="638"/>
                    <a:pt x="1569" y="646"/>
                  </a:cubicBezTo>
                  <a:cubicBezTo>
                    <a:pt x="1566" y="653"/>
                    <a:pt x="1558" y="657"/>
                    <a:pt x="1548" y="658"/>
                  </a:cubicBezTo>
                  <a:cubicBezTo>
                    <a:pt x="1547" y="658"/>
                    <a:pt x="1547" y="658"/>
                    <a:pt x="1547" y="658"/>
                  </a:cubicBezTo>
                  <a:cubicBezTo>
                    <a:pt x="1495" y="656"/>
                    <a:pt x="1465" y="656"/>
                    <a:pt x="1455" y="659"/>
                  </a:cubicBezTo>
                  <a:cubicBezTo>
                    <a:pt x="1430" y="676"/>
                    <a:pt x="1430" y="676"/>
                    <a:pt x="1430" y="676"/>
                  </a:cubicBezTo>
                  <a:cubicBezTo>
                    <a:pt x="1398" y="699"/>
                    <a:pt x="1377" y="711"/>
                    <a:pt x="1365" y="711"/>
                  </a:cubicBezTo>
                  <a:cubicBezTo>
                    <a:pt x="1344" y="714"/>
                    <a:pt x="1344" y="714"/>
                    <a:pt x="1344" y="714"/>
                  </a:cubicBezTo>
                  <a:cubicBezTo>
                    <a:pt x="1331" y="767"/>
                    <a:pt x="1331" y="767"/>
                    <a:pt x="1331" y="767"/>
                  </a:cubicBezTo>
                  <a:cubicBezTo>
                    <a:pt x="1328" y="783"/>
                    <a:pt x="1323" y="793"/>
                    <a:pt x="1314" y="801"/>
                  </a:cubicBezTo>
                  <a:cubicBezTo>
                    <a:pt x="1305" y="809"/>
                    <a:pt x="1292" y="814"/>
                    <a:pt x="1276" y="818"/>
                  </a:cubicBezTo>
                  <a:cubicBezTo>
                    <a:pt x="1255"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3" y="897"/>
                    <a:pt x="1153" y="897"/>
                    <a:pt x="1153" y="897"/>
                  </a:cubicBezTo>
                  <a:cubicBezTo>
                    <a:pt x="1150" y="897"/>
                    <a:pt x="1150" y="897"/>
                    <a:pt x="1150" y="897"/>
                  </a:cubicBezTo>
                  <a:cubicBezTo>
                    <a:pt x="1126" y="891"/>
                    <a:pt x="1126" y="891"/>
                    <a:pt x="1126" y="891"/>
                  </a:cubicBezTo>
                  <a:cubicBezTo>
                    <a:pt x="1107" y="888"/>
                    <a:pt x="1092" y="883"/>
                    <a:pt x="1082" y="877"/>
                  </a:cubicBezTo>
                  <a:cubicBezTo>
                    <a:pt x="1070" y="870"/>
                    <a:pt x="1056" y="869"/>
                    <a:pt x="1041" y="874"/>
                  </a:cubicBezTo>
                  <a:cubicBezTo>
                    <a:pt x="1029" y="891"/>
                    <a:pt x="1022" y="914"/>
                    <a:pt x="1023" y="938"/>
                  </a:cubicBezTo>
                  <a:cubicBezTo>
                    <a:pt x="1024" y="951"/>
                    <a:pt x="1027" y="959"/>
                    <a:pt x="1031" y="961"/>
                  </a:cubicBezTo>
                  <a:cubicBezTo>
                    <a:pt x="1038" y="960"/>
                    <a:pt x="1038" y="960"/>
                    <a:pt x="1038" y="960"/>
                  </a:cubicBezTo>
                  <a:cubicBezTo>
                    <a:pt x="1046" y="955"/>
                    <a:pt x="1046" y="955"/>
                    <a:pt x="1046" y="955"/>
                  </a:cubicBezTo>
                  <a:cubicBezTo>
                    <a:pt x="1049" y="989"/>
                    <a:pt x="1049" y="989"/>
                    <a:pt x="1049" y="989"/>
                  </a:cubicBezTo>
                  <a:cubicBezTo>
                    <a:pt x="1049" y="1000"/>
                    <a:pt x="1044" y="1009"/>
                    <a:pt x="1036" y="1015"/>
                  </a:cubicBezTo>
                  <a:cubicBezTo>
                    <a:pt x="1031" y="1019"/>
                    <a:pt x="1021" y="1023"/>
                    <a:pt x="1007" y="1028"/>
                  </a:cubicBezTo>
                  <a:cubicBezTo>
                    <a:pt x="999" y="1030"/>
                    <a:pt x="999" y="1030"/>
                    <a:pt x="999" y="1030"/>
                  </a:cubicBezTo>
                  <a:cubicBezTo>
                    <a:pt x="988" y="1034"/>
                    <a:pt x="966" y="1062"/>
                    <a:pt x="934" y="1114"/>
                  </a:cubicBezTo>
                  <a:cubicBezTo>
                    <a:pt x="934" y="1115"/>
                    <a:pt x="934" y="1115"/>
                    <a:pt x="934" y="1115"/>
                  </a:cubicBezTo>
                  <a:cubicBezTo>
                    <a:pt x="933" y="1115"/>
                    <a:pt x="933" y="1115"/>
                    <a:pt x="933" y="1115"/>
                  </a:cubicBezTo>
                  <a:cubicBezTo>
                    <a:pt x="901" y="1134"/>
                    <a:pt x="901" y="1134"/>
                    <a:pt x="901" y="1134"/>
                  </a:cubicBezTo>
                  <a:cubicBezTo>
                    <a:pt x="906" y="1134"/>
                    <a:pt x="909" y="1136"/>
                    <a:pt x="908" y="1141"/>
                  </a:cubicBezTo>
                  <a:cubicBezTo>
                    <a:pt x="907" y="1145"/>
                    <a:pt x="904" y="1146"/>
                    <a:pt x="896" y="1147"/>
                  </a:cubicBezTo>
                  <a:cubicBezTo>
                    <a:pt x="806" y="1145"/>
                    <a:pt x="806" y="1145"/>
                    <a:pt x="806" y="1145"/>
                  </a:cubicBezTo>
                  <a:cubicBezTo>
                    <a:pt x="706" y="1142"/>
                    <a:pt x="627" y="1169"/>
                    <a:pt x="572" y="1226"/>
                  </a:cubicBezTo>
                  <a:cubicBezTo>
                    <a:pt x="570" y="1227"/>
                    <a:pt x="570" y="1227"/>
                    <a:pt x="570" y="1227"/>
                  </a:cubicBezTo>
                  <a:cubicBezTo>
                    <a:pt x="568" y="1228"/>
                    <a:pt x="568" y="1228"/>
                    <a:pt x="568" y="1228"/>
                  </a:cubicBezTo>
                  <a:cubicBezTo>
                    <a:pt x="567" y="1228"/>
                    <a:pt x="567" y="1228"/>
                    <a:pt x="567" y="1228"/>
                  </a:cubicBezTo>
                  <a:cubicBezTo>
                    <a:pt x="530" y="1232"/>
                    <a:pt x="530" y="1232"/>
                    <a:pt x="530" y="1232"/>
                  </a:cubicBezTo>
                  <a:cubicBezTo>
                    <a:pt x="528" y="1233"/>
                    <a:pt x="528" y="1233"/>
                    <a:pt x="528" y="1233"/>
                  </a:cubicBezTo>
                  <a:cubicBezTo>
                    <a:pt x="526" y="1233"/>
                    <a:pt x="526" y="1233"/>
                    <a:pt x="526" y="1233"/>
                  </a:cubicBezTo>
                  <a:cubicBezTo>
                    <a:pt x="516" y="1208"/>
                    <a:pt x="516" y="1208"/>
                    <a:pt x="516" y="1208"/>
                  </a:cubicBezTo>
                  <a:cubicBezTo>
                    <a:pt x="478" y="1218"/>
                    <a:pt x="478" y="1218"/>
                    <a:pt x="478" y="1218"/>
                  </a:cubicBezTo>
                  <a:cubicBezTo>
                    <a:pt x="458" y="1219"/>
                    <a:pt x="431" y="1213"/>
                    <a:pt x="402" y="1199"/>
                  </a:cubicBezTo>
                  <a:cubicBezTo>
                    <a:pt x="374" y="1187"/>
                    <a:pt x="350" y="1171"/>
                    <a:pt x="326" y="1152"/>
                  </a:cubicBezTo>
                  <a:cubicBezTo>
                    <a:pt x="310" y="1140"/>
                    <a:pt x="290" y="1131"/>
                    <a:pt x="267" y="1127"/>
                  </a:cubicBezTo>
                  <a:cubicBezTo>
                    <a:pt x="233" y="1124"/>
                    <a:pt x="233" y="1124"/>
                    <a:pt x="233" y="1124"/>
                  </a:cubicBezTo>
                  <a:cubicBezTo>
                    <a:pt x="195" y="1129"/>
                    <a:pt x="195" y="1129"/>
                    <a:pt x="195" y="1129"/>
                  </a:cubicBezTo>
                  <a:cubicBezTo>
                    <a:pt x="167" y="1133"/>
                    <a:pt x="140" y="1133"/>
                    <a:pt x="115" y="1131"/>
                  </a:cubicBezTo>
                  <a:cubicBezTo>
                    <a:pt x="84" y="1129"/>
                    <a:pt x="47"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3" y="1146"/>
                    <a:pt x="13" y="1146"/>
                    <a:pt x="13" y="1146"/>
                  </a:cubicBezTo>
                  <a:cubicBezTo>
                    <a:pt x="35" y="1173"/>
                    <a:pt x="35" y="1173"/>
                    <a:pt x="35" y="1173"/>
                  </a:cubicBezTo>
                  <a:cubicBezTo>
                    <a:pt x="36" y="1176"/>
                    <a:pt x="36" y="1176"/>
                    <a:pt x="36" y="1176"/>
                  </a:cubicBezTo>
                  <a:cubicBezTo>
                    <a:pt x="32" y="1196"/>
                    <a:pt x="32" y="1196"/>
                    <a:pt x="32" y="1196"/>
                  </a:cubicBezTo>
                  <a:cubicBezTo>
                    <a:pt x="32" y="1198"/>
                    <a:pt x="32" y="1198"/>
                    <a:pt x="32" y="1198"/>
                  </a:cubicBezTo>
                  <a:cubicBezTo>
                    <a:pt x="31" y="1198"/>
                    <a:pt x="31" y="1198"/>
                    <a:pt x="31" y="1198"/>
                  </a:cubicBezTo>
                  <a:cubicBezTo>
                    <a:pt x="19" y="1214"/>
                    <a:pt x="19" y="1214"/>
                    <a:pt x="19" y="1214"/>
                  </a:cubicBezTo>
                  <a:cubicBezTo>
                    <a:pt x="32" y="1228"/>
                    <a:pt x="32" y="1228"/>
                    <a:pt x="32"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1" y="1312"/>
                    <a:pt x="71" y="1312"/>
                    <a:pt x="71" y="1312"/>
                  </a:cubicBezTo>
                  <a:cubicBezTo>
                    <a:pt x="78" y="1309"/>
                    <a:pt x="78" y="1309"/>
                    <a:pt x="78" y="1309"/>
                  </a:cubicBezTo>
                  <a:cubicBezTo>
                    <a:pt x="79" y="1306"/>
                    <a:pt x="79" y="1306"/>
                    <a:pt x="79" y="1306"/>
                  </a:cubicBezTo>
                  <a:cubicBezTo>
                    <a:pt x="82" y="1298"/>
                    <a:pt x="87" y="1294"/>
                    <a:pt x="95" y="1293"/>
                  </a:cubicBezTo>
                  <a:cubicBezTo>
                    <a:pt x="103" y="1289"/>
                    <a:pt x="103" y="1289"/>
                    <a:pt x="103" y="1289"/>
                  </a:cubicBezTo>
                  <a:cubicBezTo>
                    <a:pt x="159" y="1284"/>
                    <a:pt x="159" y="1284"/>
                    <a:pt x="159" y="1284"/>
                  </a:cubicBezTo>
                  <a:cubicBezTo>
                    <a:pt x="181" y="1276"/>
                    <a:pt x="181" y="1276"/>
                    <a:pt x="181" y="1276"/>
                  </a:cubicBezTo>
                  <a:cubicBezTo>
                    <a:pt x="183" y="1275"/>
                    <a:pt x="183" y="1275"/>
                    <a:pt x="183" y="1275"/>
                  </a:cubicBezTo>
                  <a:cubicBezTo>
                    <a:pt x="186" y="1272"/>
                    <a:pt x="186" y="1272"/>
                    <a:pt x="186" y="1272"/>
                  </a:cubicBezTo>
                  <a:cubicBezTo>
                    <a:pt x="198" y="1298"/>
                    <a:pt x="198" y="1298"/>
                    <a:pt x="198" y="1298"/>
                  </a:cubicBezTo>
                  <a:cubicBezTo>
                    <a:pt x="199" y="1298"/>
                    <a:pt x="199" y="1298"/>
                    <a:pt x="199" y="1298"/>
                  </a:cubicBezTo>
                  <a:cubicBezTo>
                    <a:pt x="199" y="1298"/>
                    <a:pt x="199" y="1298"/>
                    <a:pt x="199" y="1298"/>
                  </a:cubicBezTo>
                  <a:cubicBezTo>
                    <a:pt x="200" y="1304"/>
                    <a:pt x="199" y="1309"/>
                    <a:pt x="196" y="1315"/>
                  </a:cubicBezTo>
                  <a:cubicBezTo>
                    <a:pt x="165" y="1358"/>
                    <a:pt x="165" y="1358"/>
                    <a:pt x="165" y="1358"/>
                  </a:cubicBezTo>
                  <a:cubicBezTo>
                    <a:pt x="167" y="1365"/>
                    <a:pt x="167" y="1365"/>
                    <a:pt x="167" y="1365"/>
                  </a:cubicBezTo>
                  <a:cubicBezTo>
                    <a:pt x="181" y="1379"/>
                    <a:pt x="181" y="1379"/>
                    <a:pt x="181" y="1379"/>
                  </a:cubicBezTo>
                  <a:cubicBezTo>
                    <a:pt x="195" y="1388"/>
                    <a:pt x="195" y="1388"/>
                    <a:pt x="195" y="1388"/>
                  </a:cubicBezTo>
                  <a:cubicBezTo>
                    <a:pt x="196" y="1388"/>
                    <a:pt x="196" y="1388"/>
                    <a:pt x="196" y="1388"/>
                  </a:cubicBezTo>
                  <a:cubicBezTo>
                    <a:pt x="202" y="1396"/>
                    <a:pt x="207" y="1401"/>
                    <a:pt x="214" y="1403"/>
                  </a:cubicBezTo>
                  <a:cubicBezTo>
                    <a:pt x="221" y="1405"/>
                    <a:pt x="229" y="1412"/>
                    <a:pt x="235" y="1420"/>
                  </a:cubicBezTo>
                  <a:cubicBezTo>
                    <a:pt x="236" y="1423"/>
                    <a:pt x="236" y="1423"/>
                    <a:pt x="236" y="1423"/>
                  </a:cubicBezTo>
                  <a:cubicBezTo>
                    <a:pt x="246" y="1428"/>
                    <a:pt x="246" y="1428"/>
                    <a:pt x="246"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59" y="1469"/>
                    <a:pt x="259" y="1469"/>
                    <a:pt x="259"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7" y="1492"/>
                    <a:pt x="297" y="1492"/>
                    <a:pt x="297" y="1492"/>
                  </a:cubicBezTo>
                  <a:cubicBezTo>
                    <a:pt x="318" y="1499"/>
                    <a:pt x="318" y="1499"/>
                    <a:pt x="318" y="1499"/>
                  </a:cubicBezTo>
                  <a:cubicBezTo>
                    <a:pt x="333" y="1492"/>
                    <a:pt x="333" y="1492"/>
                    <a:pt x="333" y="1492"/>
                  </a:cubicBezTo>
                  <a:cubicBezTo>
                    <a:pt x="331" y="1484"/>
                    <a:pt x="331" y="1484"/>
                    <a:pt x="331" y="1484"/>
                  </a:cubicBezTo>
                  <a:cubicBezTo>
                    <a:pt x="317" y="1471"/>
                    <a:pt x="317" y="1471"/>
                    <a:pt x="317" y="1471"/>
                  </a:cubicBezTo>
                  <a:cubicBezTo>
                    <a:pt x="319" y="1469"/>
                    <a:pt x="319" y="1469"/>
                    <a:pt x="319" y="1469"/>
                  </a:cubicBezTo>
                  <a:cubicBezTo>
                    <a:pt x="319" y="1467"/>
                    <a:pt x="319" y="1467"/>
                    <a:pt x="319" y="1467"/>
                  </a:cubicBezTo>
                  <a:cubicBezTo>
                    <a:pt x="331" y="1445"/>
                    <a:pt x="331" y="1445"/>
                    <a:pt x="331" y="1445"/>
                  </a:cubicBezTo>
                  <a:cubicBezTo>
                    <a:pt x="356" y="1445"/>
                    <a:pt x="356" y="1445"/>
                    <a:pt x="356" y="1445"/>
                  </a:cubicBezTo>
                  <a:cubicBezTo>
                    <a:pt x="357" y="1446"/>
                    <a:pt x="357" y="1446"/>
                    <a:pt x="357" y="1446"/>
                  </a:cubicBezTo>
                  <a:cubicBezTo>
                    <a:pt x="393" y="1458"/>
                    <a:pt x="393" y="1458"/>
                    <a:pt x="393" y="1458"/>
                  </a:cubicBezTo>
                  <a:cubicBezTo>
                    <a:pt x="413" y="1455"/>
                    <a:pt x="413" y="1455"/>
                    <a:pt x="413" y="1455"/>
                  </a:cubicBezTo>
                  <a:cubicBezTo>
                    <a:pt x="429" y="1440"/>
                    <a:pt x="429" y="1440"/>
                    <a:pt x="429" y="1440"/>
                  </a:cubicBezTo>
                  <a:cubicBezTo>
                    <a:pt x="447" y="1418"/>
                    <a:pt x="459" y="1409"/>
                    <a:pt x="466" y="1414"/>
                  </a:cubicBezTo>
                  <a:cubicBezTo>
                    <a:pt x="474" y="1413"/>
                    <a:pt x="474" y="1413"/>
                    <a:pt x="474" y="1413"/>
                  </a:cubicBezTo>
                  <a:cubicBezTo>
                    <a:pt x="484" y="1413"/>
                    <a:pt x="489" y="1414"/>
                    <a:pt x="492" y="1415"/>
                  </a:cubicBezTo>
                  <a:cubicBezTo>
                    <a:pt x="493" y="1417"/>
                    <a:pt x="495" y="1419"/>
                    <a:pt x="495" y="1421"/>
                  </a:cubicBezTo>
                  <a:cubicBezTo>
                    <a:pt x="495" y="1426"/>
                    <a:pt x="499" y="1434"/>
                    <a:pt x="505" y="1446"/>
                  </a:cubicBezTo>
                  <a:cubicBezTo>
                    <a:pt x="505" y="1447"/>
                    <a:pt x="505" y="1447"/>
                    <a:pt x="505" y="1447"/>
                  </a:cubicBezTo>
                  <a:cubicBezTo>
                    <a:pt x="505" y="1448"/>
                    <a:pt x="505" y="1448"/>
                    <a:pt x="505" y="1448"/>
                  </a:cubicBezTo>
                  <a:cubicBezTo>
                    <a:pt x="508" y="1462"/>
                    <a:pt x="508" y="1462"/>
                    <a:pt x="508" y="1462"/>
                  </a:cubicBezTo>
                  <a:cubicBezTo>
                    <a:pt x="508" y="1466"/>
                    <a:pt x="508" y="1466"/>
                    <a:pt x="508" y="1466"/>
                  </a:cubicBezTo>
                  <a:cubicBezTo>
                    <a:pt x="504" y="1483"/>
                    <a:pt x="504" y="1483"/>
                    <a:pt x="504" y="1483"/>
                  </a:cubicBezTo>
                  <a:cubicBezTo>
                    <a:pt x="504" y="1483"/>
                    <a:pt x="504" y="1483"/>
                    <a:pt x="504" y="1483"/>
                  </a:cubicBezTo>
                  <a:cubicBezTo>
                    <a:pt x="504" y="1484"/>
                    <a:pt x="504" y="1484"/>
                    <a:pt x="504" y="1484"/>
                  </a:cubicBezTo>
                  <a:cubicBezTo>
                    <a:pt x="503" y="1485"/>
                    <a:pt x="503" y="1485"/>
                    <a:pt x="503" y="1485"/>
                  </a:cubicBezTo>
                  <a:cubicBezTo>
                    <a:pt x="485" y="1506"/>
                    <a:pt x="485" y="1506"/>
                    <a:pt x="485"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5" y="1565"/>
                    <a:pt x="435" y="1565"/>
                    <a:pt x="435" y="1565"/>
                  </a:cubicBezTo>
                  <a:cubicBezTo>
                    <a:pt x="439" y="1580"/>
                    <a:pt x="439" y="1580"/>
                    <a:pt x="439" y="1580"/>
                  </a:cubicBezTo>
                  <a:cubicBezTo>
                    <a:pt x="448" y="1595"/>
                    <a:pt x="448" y="1595"/>
                    <a:pt x="448" y="1595"/>
                  </a:cubicBezTo>
                  <a:cubicBezTo>
                    <a:pt x="452" y="1599"/>
                    <a:pt x="452" y="1599"/>
                    <a:pt x="452" y="1599"/>
                  </a:cubicBezTo>
                  <a:cubicBezTo>
                    <a:pt x="465" y="1607"/>
                    <a:pt x="465" y="1607"/>
                    <a:pt x="465" y="1607"/>
                  </a:cubicBezTo>
                  <a:cubicBezTo>
                    <a:pt x="509" y="1607"/>
                    <a:pt x="509" y="1607"/>
                    <a:pt x="509" y="1607"/>
                  </a:cubicBezTo>
                  <a:cubicBezTo>
                    <a:pt x="546" y="1602"/>
                    <a:pt x="546" y="1602"/>
                    <a:pt x="546" y="1602"/>
                  </a:cubicBezTo>
                  <a:cubicBezTo>
                    <a:pt x="552" y="1596"/>
                    <a:pt x="552" y="1596"/>
                    <a:pt x="552" y="1596"/>
                  </a:cubicBezTo>
                  <a:cubicBezTo>
                    <a:pt x="557" y="1590"/>
                    <a:pt x="562" y="1588"/>
                    <a:pt x="565" y="1588"/>
                  </a:cubicBezTo>
                  <a:cubicBezTo>
                    <a:pt x="591" y="1592"/>
                    <a:pt x="591" y="1592"/>
                    <a:pt x="591" y="1592"/>
                  </a:cubicBezTo>
                  <a:cubicBezTo>
                    <a:pt x="593" y="1588"/>
                    <a:pt x="593" y="1588"/>
                    <a:pt x="593" y="1588"/>
                  </a:cubicBezTo>
                  <a:cubicBezTo>
                    <a:pt x="591" y="1581"/>
                    <a:pt x="591" y="1574"/>
                    <a:pt x="595" y="1568"/>
                  </a:cubicBezTo>
                  <a:cubicBezTo>
                    <a:pt x="605" y="1550"/>
                    <a:pt x="605" y="1550"/>
                    <a:pt x="605" y="1550"/>
                  </a:cubicBezTo>
                  <a:cubicBezTo>
                    <a:pt x="605" y="1516"/>
                    <a:pt x="605" y="1516"/>
                    <a:pt x="605" y="1516"/>
                  </a:cubicBezTo>
                  <a:cubicBezTo>
                    <a:pt x="605" y="1515"/>
                    <a:pt x="605" y="1515"/>
                    <a:pt x="605" y="1515"/>
                  </a:cubicBezTo>
                  <a:cubicBezTo>
                    <a:pt x="624" y="1460"/>
                    <a:pt x="624" y="1460"/>
                    <a:pt x="624" y="1460"/>
                  </a:cubicBezTo>
                  <a:cubicBezTo>
                    <a:pt x="625" y="1459"/>
                    <a:pt x="625" y="1459"/>
                    <a:pt x="625" y="1459"/>
                  </a:cubicBezTo>
                  <a:cubicBezTo>
                    <a:pt x="625" y="1458"/>
                    <a:pt x="625" y="1458"/>
                    <a:pt x="625" y="1458"/>
                  </a:cubicBezTo>
                  <a:cubicBezTo>
                    <a:pt x="626" y="1458"/>
                    <a:pt x="626" y="1458"/>
                    <a:pt x="626" y="1458"/>
                  </a:cubicBezTo>
                  <a:cubicBezTo>
                    <a:pt x="626" y="1457"/>
                    <a:pt x="626" y="1457"/>
                    <a:pt x="626" y="1457"/>
                  </a:cubicBezTo>
                  <a:cubicBezTo>
                    <a:pt x="659" y="1431"/>
                    <a:pt x="659" y="1431"/>
                    <a:pt x="659" y="1431"/>
                  </a:cubicBezTo>
                  <a:cubicBezTo>
                    <a:pt x="661" y="1429"/>
                    <a:pt x="661" y="1429"/>
                    <a:pt x="661"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0" y="1504"/>
                    <a:pt x="700" y="1504"/>
                    <a:pt x="700" y="1504"/>
                  </a:cubicBezTo>
                  <a:cubicBezTo>
                    <a:pt x="693" y="1525"/>
                    <a:pt x="693" y="1525"/>
                    <a:pt x="693" y="1525"/>
                  </a:cubicBezTo>
                  <a:cubicBezTo>
                    <a:pt x="693" y="1548"/>
                    <a:pt x="693" y="1548"/>
                    <a:pt x="693" y="1548"/>
                  </a:cubicBezTo>
                  <a:cubicBezTo>
                    <a:pt x="700" y="1559"/>
                    <a:pt x="700" y="1559"/>
                    <a:pt x="700" y="1559"/>
                  </a:cubicBezTo>
                  <a:cubicBezTo>
                    <a:pt x="710" y="1557"/>
                    <a:pt x="710" y="1557"/>
                    <a:pt x="710" y="1557"/>
                  </a:cubicBezTo>
                  <a:cubicBezTo>
                    <a:pt x="712" y="1556"/>
                    <a:pt x="712" y="1556"/>
                    <a:pt x="712" y="1556"/>
                  </a:cubicBezTo>
                  <a:cubicBezTo>
                    <a:pt x="728" y="1557"/>
                    <a:pt x="728" y="1557"/>
                    <a:pt x="728" y="1557"/>
                  </a:cubicBezTo>
                  <a:cubicBezTo>
                    <a:pt x="736" y="1562"/>
                    <a:pt x="741" y="1569"/>
                    <a:pt x="746" y="1580"/>
                  </a:cubicBezTo>
                  <a:cubicBezTo>
                    <a:pt x="755" y="1583"/>
                    <a:pt x="755" y="1583"/>
                    <a:pt x="755" y="1583"/>
                  </a:cubicBezTo>
                  <a:cubicBezTo>
                    <a:pt x="756" y="1583"/>
                    <a:pt x="756" y="1583"/>
                    <a:pt x="756" y="1583"/>
                  </a:cubicBezTo>
                  <a:cubicBezTo>
                    <a:pt x="756" y="1583"/>
                    <a:pt x="756" y="1583"/>
                    <a:pt x="756" y="1583"/>
                  </a:cubicBezTo>
                  <a:cubicBezTo>
                    <a:pt x="757" y="1583"/>
                    <a:pt x="757" y="1583"/>
                    <a:pt x="757" y="1583"/>
                  </a:cubicBezTo>
                  <a:cubicBezTo>
                    <a:pt x="793" y="1600"/>
                    <a:pt x="793" y="1600"/>
                    <a:pt x="793" y="1600"/>
                  </a:cubicBezTo>
                  <a:cubicBezTo>
                    <a:pt x="809" y="1605"/>
                    <a:pt x="809" y="1605"/>
                    <a:pt x="809" y="1605"/>
                  </a:cubicBezTo>
                  <a:cubicBezTo>
                    <a:pt x="831" y="1602"/>
                    <a:pt x="831" y="1602"/>
                    <a:pt x="831" y="1602"/>
                  </a:cubicBezTo>
                  <a:cubicBezTo>
                    <a:pt x="841" y="1589"/>
                    <a:pt x="841" y="1589"/>
                    <a:pt x="841" y="1589"/>
                  </a:cubicBezTo>
                  <a:cubicBezTo>
                    <a:pt x="853" y="1537"/>
                    <a:pt x="853" y="1537"/>
                    <a:pt x="853" y="1537"/>
                  </a:cubicBezTo>
                  <a:cubicBezTo>
                    <a:pt x="854" y="1509"/>
                    <a:pt x="854" y="1509"/>
                    <a:pt x="854" y="1509"/>
                  </a:cubicBezTo>
                  <a:cubicBezTo>
                    <a:pt x="854" y="1507"/>
                    <a:pt x="854" y="1507"/>
                    <a:pt x="854" y="1507"/>
                  </a:cubicBezTo>
                  <a:cubicBezTo>
                    <a:pt x="857" y="1506"/>
                    <a:pt x="857" y="1506"/>
                    <a:pt x="857" y="1506"/>
                  </a:cubicBezTo>
                  <a:cubicBezTo>
                    <a:pt x="858" y="1505"/>
                    <a:pt x="858" y="1505"/>
                    <a:pt x="858" y="1505"/>
                  </a:cubicBezTo>
                  <a:cubicBezTo>
                    <a:pt x="878" y="1488"/>
                    <a:pt x="878" y="1488"/>
                    <a:pt x="878" y="1488"/>
                  </a:cubicBezTo>
                  <a:cubicBezTo>
                    <a:pt x="889" y="1473"/>
                    <a:pt x="889" y="1473"/>
                    <a:pt x="889" y="1473"/>
                  </a:cubicBezTo>
                  <a:cubicBezTo>
                    <a:pt x="890" y="1472"/>
                    <a:pt x="890" y="1472"/>
                    <a:pt x="890" y="1472"/>
                  </a:cubicBezTo>
                  <a:cubicBezTo>
                    <a:pt x="911" y="1462"/>
                    <a:pt x="911" y="1462"/>
                    <a:pt x="911" y="1462"/>
                  </a:cubicBezTo>
                  <a:cubicBezTo>
                    <a:pt x="924" y="1455"/>
                    <a:pt x="924" y="1455"/>
                    <a:pt x="924" y="1455"/>
                  </a:cubicBezTo>
                  <a:cubicBezTo>
                    <a:pt x="940" y="1449"/>
                    <a:pt x="940" y="1449"/>
                    <a:pt x="940" y="1449"/>
                  </a:cubicBezTo>
                  <a:cubicBezTo>
                    <a:pt x="931" y="1417"/>
                    <a:pt x="931" y="1417"/>
                    <a:pt x="931" y="1417"/>
                  </a:cubicBezTo>
                  <a:cubicBezTo>
                    <a:pt x="967" y="1421"/>
                    <a:pt x="967" y="1421"/>
                    <a:pt x="967" y="1421"/>
                  </a:cubicBezTo>
                  <a:cubicBezTo>
                    <a:pt x="967" y="1421"/>
                    <a:pt x="967" y="1421"/>
                    <a:pt x="967" y="1421"/>
                  </a:cubicBezTo>
                  <a:cubicBezTo>
                    <a:pt x="967" y="1422"/>
                    <a:pt x="967" y="1422"/>
                    <a:pt x="967" y="1422"/>
                  </a:cubicBezTo>
                  <a:cubicBezTo>
                    <a:pt x="967" y="1422"/>
                    <a:pt x="967" y="1422"/>
                    <a:pt x="967" y="1422"/>
                  </a:cubicBezTo>
                  <a:cubicBezTo>
                    <a:pt x="986" y="1430"/>
                    <a:pt x="986" y="1430"/>
                    <a:pt x="986" y="1430"/>
                  </a:cubicBezTo>
                  <a:cubicBezTo>
                    <a:pt x="986" y="1430"/>
                    <a:pt x="986" y="1430"/>
                    <a:pt x="986" y="1430"/>
                  </a:cubicBezTo>
                  <a:cubicBezTo>
                    <a:pt x="986" y="1429"/>
                    <a:pt x="986" y="1429"/>
                    <a:pt x="986"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2" y="1411"/>
                    <a:pt x="1022" y="1411"/>
                    <a:pt x="1022" y="1411"/>
                  </a:cubicBezTo>
                  <a:cubicBezTo>
                    <a:pt x="1038" y="1393"/>
                    <a:pt x="1038" y="1393"/>
                    <a:pt x="1038" y="1393"/>
                  </a:cubicBezTo>
                  <a:cubicBezTo>
                    <a:pt x="1039" y="1393"/>
                    <a:pt x="1039" y="1393"/>
                    <a:pt x="1039" y="1393"/>
                  </a:cubicBezTo>
                  <a:cubicBezTo>
                    <a:pt x="1040" y="1392"/>
                    <a:pt x="1040" y="1392"/>
                    <a:pt x="1040" y="1392"/>
                  </a:cubicBezTo>
                  <a:cubicBezTo>
                    <a:pt x="1041" y="1392"/>
                    <a:pt x="1041" y="1392"/>
                    <a:pt x="1041" y="1392"/>
                  </a:cubicBezTo>
                  <a:cubicBezTo>
                    <a:pt x="1062" y="1388"/>
                    <a:pt x="1062" y="1388"/>
                    <a:pt x="1062" y="1388"/>
                  </a:cubicBezTo>
                  <a:cubicBezTo>
                    <a:pt x="1080" y="1371"/>
                    <a:pt x="1080" y="1371"/>
                    <a:pt x="1080" y="1371"/>
                  </a:cubicBezTo>
                  <a:cubicBezTo>
                    <a:pt x="1090" y="1357"/>
                    <a:pt x="1090" y="1357"/>
                    <a:pt x="1090" y="1357"/>
                  </a:cubicBezTo>
                  <a:cubicBezTo>
                    <a:pt x="1090" y="1340"/>
                    <a:pt x="1090" y="1340"/>
                    <a:pt x="1090" y="1340"/>
                  </a:cubicBezTo>
                  <a:cubicBezTo>
                    <a:pt x="1090" y="1334"/>
                    <a:pt x="1093" y="1329"/>
                    <a:pt x="1099" y="1326"/>
                  </a:cubicBezTo>
                  <a:cubicBezTo>
                    <a:pt x="1099" y="1326"/>
                    <a:pt x="1099" y="1326"/>
                    <a:pt x="1099" y="1326"/>
                  </a:cubicBezTo>
                  <a:cubicBezTo>
                    <a:pt x="1101" y="1326"/>
                    <a:pt x="1101" y="1326"/>
                    <a:pt x="1101" y="1326"/>
                  </a:cubicBezTo>
                  <a:cubicBezTo>
                    <a:pt x="1102" y="1326"/>
                    <a:pt x="1102" y="1326"/>
                    <a:pt x="1102" y="1326"/>
                  </a:cubicBezTo>
                  <a:cubicBezTo>
                    <a:pt x="1122" y="1328"/>
                    <a:pt x="1122" y="1328"/>
                    <a:pt x="1122" y="1328"/>
                  </a:cubicBezTo>
                  <a:cubicBezTo>
                    <a:pt x="1131" y="1323"/>
                    <a:pt x="1131" y="1323"/>
                    <a:pt x="1131" y="1323"/>
                  </a:cubicBezTo>
                  <a:cubicBezTo>
                    <a:pt x="1134" y="1308"/>
                    <a:pt x="1134" y="1308"/>
                    <a:pt x="1134" y="1308"/>
                  </a:cubicBezTo>
                  <a:cubicBezTo>
                    <a:pt x="1155" y="1302"/>
                    <a:pt x="1155" y="1302"/>
                    <a:pt x="1155" y="1302"/>
                  </a:cubicBezTo>
                  <a:cubicBezTo>
                    <a:pt x="1156" y="1302"/>
                    <a:pt x="1156" y="1302"/>
                    <a:pt x="1156" y="1302"/>
                  </a:cubicBezTo>
                  <a:cubicBezTo>
                    <a:pt x="1157" y="1302"/>
                    <a:pt x="1157" y="1302"/>
                    <a:pt x="1157" y="1302"/>
                  </a:cubicBezTo>
                  <a:cubicBezTo>
                    <a:pt x="1157" y="1302"/>
                    <a:pt x="1157" y="1302"/>
                    <a:pt x="1157" y="1302"/>
                  </a:cubicBezTo>
                  <a:cubicBezTo>
                    <a:pt x="1184" y="1305"/>
                    <a:pt x="1184" y="1305"/>
                    <a:pt x="1184" y="1305"/>
                  </a:cubicBezTo>
                  <a:cubicBezTo>
                    <a:pt x="1205" y="1300"/>
                    <a:pt x="1205" y="1300"/>
                    <a:pt x="1205" y="1300"/>
                  </a:cubicBezTo>
                  <a:cubicBezTo>
                    <a:pt x="1217" y="1287"/>
                    <a:pt x="1217" y="1287"/>
                    <a:pt x="1217" y="1287"/>
                  </a:cubicBezTo>
                  <a:cubicBezTo>
                    <a:pt x="1226" y="1270"/>
                    <a:pt x="1226" y="1270"/>
                    <a:pt x="1226" y="1270"/>
                  </a:cubicBezTo>
                  <a:cubicBezTo>
                    <a:pt x="1210" y="1253"/>
                    <a:pt x="1210" y="1253"/>
                    <a:pt x="1210" y="1253"/>
                  </a:cubicBezTo>
                  <a:cubicBezTo>
                    <a:pt x="1210" y="1252"/>
                    <a:pt x="1210" y="1252"/>
                    <a:pt x="1210" y="1252"/>
                  </a:cubicBezTo>
                  <a:cubicBezTo>
                    <a:pt x="1210" y="1252"/>
                    <a:pt x="1210" y="1252"/>
                    <a:pt x="1210"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2" y="1203"/>
                    <a:pt x="1212" y="1203"/>
                    <a:pt x="1212" y="1203"/>
                  </a:cubicBezTo>
                  <a:cubicBezTo>
                    <a:pt x="1212" y="1198"/>
                    <a:pt x="1215" y="1190"/>
                    <a:pt x="1224" y="1182"/>
                  </a:cubicBezTo>
                  <a:cubicBezTo>
                    <a:pt x="1235" y="1159"/>
                    <a:pt x="1235" y="1159"/>
                    <a:pt x="1235" y="1159"/>
                  </a:cubicBezTo>
                  <a:cubicBezTo>
                    <a:pt x="1235" y="1157"/>
                    <a:pt x="1235" y="1157"/>
                    <a:pt x="1235" y="1157"/>
                  </a:cubicBezTo>
                  <a:cubicBezTo>
                    <a:pt x="1236" y="1157"/>
                    <a:pt x="1236" y="1157"/>
                    <a:pt x="1236" y="1157"/>
                  </a:cubicBezTo>
                  <a:cubicBezTo>
                    <a:pt x="1247" y="1141"/>
                    <a:pt x="1247" y="1141"/>
                    <a:pt x="1247"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7" y="1175"/>
                    <a:pt x="1287" y="1175"/>
                    <a:pt x="1287"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7" y="1184"/>
                    <a:pt x="1307" y="1184"/>
                    <a:pt x="1307" y="1184"/>
                  </a:cubicBezTo>
                  <a:cubicBezTo>
                    <a:pt x="1308" y="1183"/>
                    <a:pt x="1308" y="1183"/>
                    <a:pt x="1308" y="1183"/>
                  </a:cubicBezTo>
                  <a:cubicBezTo>
                    <a:pt x="1321" y="1161"/>
                    <a:pt x="1321" y="1161"/>
                    <a:pt x="1321" y="1161"/>
                  </a:cubicBezTo>
                  <a:cubicBezTo>
                    <a:pt x="1328" y="1140"/>
                    <a:pt x="1328" y="1140"/>
                    <a:pt x="1328" y="1140"/>
                  </a:cubicBezTo>
                  <a:cubicBezTo>
                    <a:pt x="1331" y="1141"/>
                    <a:pt x="1331" y="1141"/>
                    <a:pt x="1331" y="1141"/>
                  </a:cubicBezTo>
                  <a:cubicBezTo>
                    <a:pt x="1335" y="1142"/>
                    <a:pt x="1335" y="1142"/>
                    <a:pt x="1335" y="1142"/>
                  </a:cubicBezTo>
                  <a:cubicBezTo>
                    <a:pt x="1365" y="1152"/>
                    <a:pt x="1365" y="1152"/>
                    <a:pt x="1365" y="1152"/>
                  </a:cubicBezTo>
                  <a:cubicBezTo>
                    <a:pt x="1380" y="1141"/>
                    <a:pt x="1380" y="1141"/>
                    <a:pt x="1380" y="1141"/>
                  </a:cubicBezTo>
                  <a:cubicBezTo>
                    <a:pt x="1381" y="1140"/>
                    <a:pt x="1381" y="1140"/>
                    <a:pt x="1381" y="1140"/>
                  </a:cubicBezTo>
                  <a:cubicBezTo>
                    <a:pt x="1383" y="1140"/>
                    <a:pt x="1383" y="1140"/>
                    <a:pt x="1383" y="1140"/>
                  </a:cubicBezTo>
                  <a:cubicBezTo>
                    <a:pt x="1398" y="1138"/>
                    <a:pt x="1398" y="1138"/>
                    <a:pt x="1398" y="1138"/>
                  </a:cubicBezTo>
                  <a:cubicBezTo>
                    <a:pt x="1408" y="1121"/>
                    <a:pt x="1408" y="1121"/>
                    <a:pt x="1408" y="1121"/>
                  </a:cubicBezTo>
                  <a:cubicBezTo>
                    <a:pt x="1408" y="1098"/>
                    <a:pt x="1408" y="1098"/>
                    <a:pt x="1408" y="1098"/>
                  </a:cubicBezTo>
                  <a:cubicBezTo>
                    <a:pt x="1416" y="1065"/>
                    <a:pt x="1416" y="1065"/>
                    <a:pt x="1416" y="1065"/>
                  </a:cubicBezTo>
                  <a:cubicBezTo>
                    <a:pt x="1418" y="1066"/>
                    <a:pt x="1418" y="1066"/>
                    <a:pt x="1418" y="1066"/>
                  </a:cubicBezTo>
                  <a:cubicBezTo>
                    <a:pt x="1421" y="1066"/>
                    <a:pt x="1421" y="1066"/>
                    <a:pt x="1421" y="1066"/>
                  </a:cubicBezTo>
                  <a:cubicBezTo>
                    <a:pt x="1444" y="1071"/>
                    <a:pt x="1444" y="1071"/>
                    <a:pt x="1444" y="1071"/>
                  </a:cubicBezTo>
                  <a:cubicBezTo>
                    <a:pt x="1455" y="1052"/>
                    <a:pt x="1455" y="1052"/>
                    <a:pt x="1455" y="1052"/>
                  </a:cubicBezTo>
                  <a:cubicBezTo>
                    <a:pt x="1456" y="1052"/>
                    <a:pt x="1456" y="1052"/>
                    <a:pt x="1456" y="1052"/>
                  </a:cubicBezTo>
                  <a:cubicBezTo>
                    <a:pt x="1458" y="1052"/>
                    <a:pt x="1458" y="1052"/>
                    <a:pt x="1458" y="1052"/>
                  </a:cubicBezTo>
                  <a:cubicBezTo>
                    <a:pt x="1479" y="1050"/>
                    <a:pt x="1479" y="1050"/>
                    <a:pt x="1479" y="1050"/>
                  </a:cubicBezTo>
                  <a:cubicBezTo>
                    <a:pt x="1482" y="1050"/>
                    <a:pt x="1482" y="1050"/>
                    <a:pt x="1482" y="1050"/>
                  </a:cubicBezTo>
                  <a:cubicBezTo>
                    <a:pt x="1482" y="1051"/>
                    <a:pt x="1482" y="1051"/>
                    <a:pt x="1482" y="1051"/>
                  </a:cubicBezTo>
                  <a:cubicBezTo>
                    <a:pt x="1484" y="1052"/>
                    <a:pt x="1484" y="1052"/>
                    <a:pt x="1484" y="1052"/>
                  </a:cubicBezTo>
                  <a:cubicBezTo>
                    <a:pt x="1495" y="1067"/>
                    <a:pt x="1495" y="1067"/>
                    <a:pt x="1495" y="1067"/>
                  </a:cubicBezTo>
                  <a:cubicBezTo>
                    <a:pt x="1495" y="1068"/>
                    <a:pt x="1495" y="1068"/>
                    <a:pt x="1495" y="1068"/>
                  </a:cubicBezTo>
                  <a:cubicBezTo>
                    <a:pt x="1496" y="1069"/>
                    <a:pt x="1496" y="1069"/>
                    <a:pt x="1496" y="1069"/>
                  </a:cubicBezTo>
                  <a:cubicBezTo>
                    <a:pt x="1496" y="1071"/>
                    <a:pt x="1496" y="1071"/>
                    <a:pt x="1496" y="1071"/>
                  </a:cubicBezTo>
                  <a:cubicBezTo>
                    <a:pt x="1498" y="1092"/>
                    <a:pt x="1498" y="1092"/>
                    <a:pt x="1498" y="1092"/>
                  </a:cubicBezTo>
                  <a:cubicBezTo>
                    <a:pt x="1509" y="1102"/>
                    <a:pt x="1509" y="1102"/>
                    <a:pt x="1509" y="1102"/>
                  </a:cubicBezTo>
                  <a:cubicBezTo>
                    <a:pt x="1524" y="1088"/>
                    <a:pt x="1524" y="1088"/>
                    <a:pt x="1524" y="1088"/>
                  </a:cubicBezTo>
                  <a:cubicBezTo>
                    <a:pt x="1527" y="1092"/>
                    <a:pt x="1527" y="1092"/>
                    <a:pt x="1527" y="1092"/>
                  </a:cubicBezTo>
                  <a:cubicBezTo>
                    <a:pt x="1532" y="1097"/>
                    <a:pt x="1534" y="1103"/>
                    <a:pt x="1534" y="1109"/>
                  </a:cubicBezTo>
                  <a:cubicBezTo>
                    <a:pt x="1534" y="1128"/>
                    <a:pt x="1534" y="1128"/>
                    <a:pt x="1534" y="1128"/>
                  </a:cubicBezTo>
                  <a:cubicBezTo>
                    <a:pt x="1527" y="1147"/>
                    <a:pt x="1527" y="1147"/>
                    <a:pt x="1527" y="1147"/>
                  </a:cubicBezTo>
                  <a:cubicBezTo>
                    <a:pt x="1532" y="1155"/>
                    <a:pt x="1532" y="1155"/>
                    <a:pt x="1532"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0" y="1175"/>
                    <a:pt x="1590" y="1175"/>
                    <a:pt x="1590" y="1175"/>
                  </a:cubicBezTo>
                  <a:cubicBezTo>
                    <a:pt x="1590" y="1175"/>
                    <a:pt x="1590" y="1175"/>
                    <a:pt x="1590" y="1175"/>
                  </a:cubicBezTo>
                  <a:cubicBezTo>
                    <a:pt x="1593" y="1179"/>
                    <a:pt x="1593" y="1179"/>
                    <a:pt x="1593" y="1179"/>
                  </a:cubicBezTo>
                  <a:cubicBezTo>
                    <a:pt x="1606" y="1161"/>
                    <a:pt x="1606" y="1161"/>
                    <a:pt x="1606" y="1161"/>
                  </a:cubicBezTo>
                  <a:cubicBezTo>
                    <a:pt x="1607" y="1161"/>
                    <a:pt x="1607" y="1161"/>
                    <a:pt x="1607" y="1161"/>
                  </a:cubicBezTo>
                  <a:cubicBezTo>
                    <a:pt x="1617" y="1150"/>
                    <a:pt x="1617" y="1150"/>
                    <a:pt x="1617" y="1150"/>
                  </a:cubicBezTo>
                  <a:cubicBezTo>
                    <a:pt x="1613" y="1134"/>
                    <a:pt x="1613" y="1134"/>
                    <a:pt x="1613" y="1134"/>
                  </a:cubicBezTo>
                  <a:cubicBezTo>
                    <a:pt x="1602" y="1067"/>
                    <a:pt x="1602" y="1067"/>
                    <a:pt x="1602" y="1067"/>
                  </a:cubicBezTo>
                  <a:cubicBezTo>
                    <a:pt x="1632" y="1081"/>
                    <a:pt x="1632" y="1081"/>
                    <a:pt x="1632" y="1081"/>
                  </a:cubicBezTo>
                  <a:cubicBezTo>
                    <a:pt x="1633" y="1081"/>
                    <a:pt x="1633" y="1081"/>
                    <a:pt x="1633" y="1081"/>
                  </a:cubicBezTo>
                  <a:cubicBezTo>
                    <a:pt x="1634" y="1081"/>
                    <a:pt x="1634" y="1081"/>
                    <a:pt x="1634" y="1081"/>
                  </a:cubicBezTo>
                  <a:cubicBezTo>
                    <a:pt x="1648" y="1098"/>
                    <a:pt x="1648" y="1098"/>
                    <a:pt x="1648" y="1098"/>
                  </a:cubicBezTo>
                  <a:cubicBezTo>
                    <a:pt x="1657" y="1107"/>
                    <a:pt x="1657" y="1107"/>
                    <a:pt x="1657" y="1107"/>
                  </a:cubicBezTo>
                  <a:cubicBezTo>
                    <a:pt x="1669" y="1098"/>
                    <a:pt x="1669" y="1098"/>
                    <a:pt x="1669" y="1098"/>
                  </a:cubicBezTo>
                  <a:cubicBezTo>
                    <a:pt x="1714" y="1050"/>
                    <a:pt x="1714" y="1050"/>
                    <a:pt x="1714" y="1050"/>
                  </a:cubicBezTo>
                  <a:cubicBezTo>
                    <a:pt x="1714" y="1050"/>
                    <a:pt x="1714" y="1050"/>
                    <a:pt x="1714" y="1050"/>
                  </a:cubicBezTo>
                  <a:cubicBezTo>
                    <a:pt x="1715" y="1050"/>
                    <a:pt x="1715" y="1050"/>
                    <a:pt x="1715" y="1050"/>
                  </a:cubicBezTo>
                  <a:cubicBezTo>
                    <a:pt x="1730" y="1038"/>
                    <a:pt x="1730" y="1038"/>
                    <a:pt x="1730" y="1038"/>
                  </a:cubicBezTo>
                  <a:cubicBezTo>
                    <a:pt x="1748" y="1013"/>
                    <a:pt x="1748" y="1013"/>
                    <a:pt x="1748" y="1013"/>
                  </a:cubicBezTo>
                  <a:cubicBezTo>
                    <a:pt x="1749" y="1011"/>
                    <a:pt x="1749" y="1011"/>
                    <a:pt x="1749" y="1011"/>
                  </a:cubicBezTo>
                  <a:cubicBezTo>
                    <a:pt x="1774" y="1017"/>
                    <a:pt x="1774" y="1017"/>
                    <a:pt x="1774" y="1017"/>
                  </a:cubicBezTo>
                  <a:cubicBezTo>
                    <a:pt x="1785" y="1017"/>
                    <a:pt x="1785" y="1017"/>
                    <a:pt x="1785" y="1017"/>
                  </a:cubicBezTo>
                  <a:cubicBezTo>
                    <a:pt x="1785" y="1008"/>
                    <a:pt x="1787" y="1001"/>
                    <a:pt x="1788" y="997"/>
                  </a:cubicBezTo>
                  <a:cubicBezTo>
                    <a:pt x="1806" y="976"/>
                    <a:pt x="1806" y="976"/>
                    <a:pt x="1806" y="976"/>
                  </a:cubicBezTo>
                  <a:cubicBezTo>
                    <a:pt x="1812" y="973"/>
                    <a:pt x="1812" y="973"/>
                    <a:pt x="1812" y="973"/>
                  </a:cubicBezTo>
                  <a:cubicBezTo>
                    <a:pt x="1833" y="980"/>
                    <a:pt x="1833" y="980"/>
                    <a:pt x="1833" y="980"/>
                  </a:cubicBezTo>
                  <a:cubicBezTo>
                    <a:pt x="1858" y="977"/>
                    <a:pt x="1858" y="977"/>
                    <a:pt x="1858" y="977"/>
                  </a:cubicBezTo>
                  <a:cubicBezTo>
                    <a:pt x="1875" y="959"/>
                    <a:pt x="1875" y="959"/>
                    <a:pt x="1875" y="959"/>
                  </a:cubicBezTo>
                  <a:cubicBezTo>
                    <a:pt x="1883" y="943"/>
                    <a:pt x="1883" y="943"/>
                    <a:pt x="1883" y="943"/>
                  </a:cubicBezTo>
                  <a:cubicBezTo>
                    <a:pt x="1878" y="935"/>
                    <a:pt x="1878" y="935"/>
                    <a:pt x="1878" y="935"/>
                  </a:cubicBezTo>
                  <a:cubicBezTo>
                    <a:pt x="1863" y="942"/>
                    <a:pt x="1863" y="942"/>
                    <a:pt x="1863" y="942"/>
                  </a:cubicBezTo>
                  <a:cubicBezTo>
                    <a:pt x="1862" y="941"/>
                    <a:pt x="1862" y="941"/>
                    <a:pt x="1862" y="941"/>
                  </a:cubicBezTo>
                  <a:cubicBezTo>
                    <a:pt x="1861" y="940"/>
                    <a:pt x="1861" y="940"/>
                    <a:pt x="1861" y="940"/>
                  </a:cubicBezTo>
                  <a:cubicBezTo>
                    <a:pt x="1842" y="923"/>
                    <a:pt x="1842" y="923"/>
                    <a:pt x="1842" y="923"/>
                  </a:cubicBezTo>
                  <a:cubicBezTo>
                    <a:pt x="1841" y="922"/>
                    <a:pt x="1841" y="922"/>
                    <a:pt x="1841" y="922"/>
                  </a:cubicBezTo>
                  <a:cubicBezTo>
                    <a:pt x="1849" y="894"/>
                    <a:pt x="1849" y="894"/>
                    <a:pt x="1849" y="894"/>
                  </a:cubicBezTo>
                  <a:cubicBezTo>
                    <a:pt x="1851" y="872"/>
                    <a:pt x="1851" y="872"/>
                    <a:pt x="1851" y="872"/>
                  </a:cubicBezTo>
                  <a:cubicBezTo>
                    <a:pt x="1845" y="855"/>
                    <a:pt x="1845" y="855"/>
                    <a:pt x="1845"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0" y="727"/>
                    <a:pt x="1730" y="727"/>
                    <a:pt x="1730"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5" y="670"/>
                    <a:pt x="1730" y="673"/>
                    <a:pt x="1735" y="678"/>
                  </a:cubicBezTo>
                  <a:cubicBezTo>
                    <a:pt x="1749" y="690"/>
                    <a:pt x="1749" y="690"/>
                    <a:pt x="1749" y="690"/>
                  </a:cubicBezTo>
                  <a:cubicBezTo>
                    <a:pt x="1765" y="677"/>
                    <a:pt x="1765" y="677"/>
                    <a:pt x="1765" y="677"/>
                  </a:cubicBezTo>
                  <a:cubicBezTo>
                    <a:pt x="1777" y="661"/>
                    <a:pt x="1777" y="661"/>
                    <a:pt x="1777" y="661"/>
                  </a:cubicBezTo>
                  <a:cubicBezTo>
                    <a:pt x="1777" y="648"/>
                    <a:pt x="1777" y="648"/>
                    <a:pt x="1777" y="648"/>
                  </a:cubicBezTo>
                  <a:cubicBezTo>
                    <a:pt x="1773" y="614"/>
                    <a:pt x="1773" y="614"/>
                    <a:pt x="1773" y="614"/>
                  </a:cubicBezTo>
                  <a:cubicBezTo>
                    <a:pt x="1769" y="600"/>
                    <a:pt x="1769" y="600"/>
                    <a:pt x="1769" y="600"/>
                  </a:cubicBezTo>
                  <a:cubicBezTo>
                    <a:pt x="1746" y="596"/>
                    <a:pt x="1746" y="596"/>
                    <a:pt x="1746" y="596"/>
                  </a:cubicBezTo>
                  <a:cubicBezTo>
                    <a:pt x="1746" y="582"/>
                    <a:pt x="1746" y="582"/>
                    <a:pt x="1746" y="582"/>
                  </a:cubicBezTo>
                  <a:cubicBezTo>
                    <a:pt x="1725" y="556"/>
                    <a:pt x="1725" y="556"/>
                    <a:pt x="1725" y="556"/>
                  </a:cubicBezTo>
                  <a:cubicBezTo>
                    <a:pt x="1724" y="555"/>
                    <a:pt x="1724" y="555"/>
                    <a:pt x="1724" y="555"/>
                  </a:cubicBezTo>
                  <a:cubicBezTo>
                    <a:pt x="1714" y="536"/>
                    <a:pt x="1714" y="536"/>
                    <a:pt x="1714" y="536"/>
                  </a:cubicBezTo>
                  <a:cubicBezTo>
                    <a:pt x="1711" y="534"/>
                    <a:pt x="1711" y="534"/>
                    <a:pt x="1711" y="534"/>
                  </a:cubicBezTo>
                  <a:cubicBezTo>
                    <a:pt x="1711" y="532"/>
                    <a:pt x="1711" y="532"/>
                    <a:pt x="1711" y="532"/>
                  </a:cubicBezTo>
                  <a:cubicBezTo>
                    <a:pt x="1711" y="532"/>
                    <a:pt x="1711" y="532"/>
                    <a:pt x="1711"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7" y="497"/>
                    <a:pt x="1747" y="497"/>
                    <a:pt x="1747"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4" y="431"/>
                    <a:pt x="1824" y="431"/>
                    <a:pt x="1824" y="431"/>
                  </a:cubicBezTo>
                  <a:cubicBezTo>
                    <a:pt x="1829" y="432"/>
                    <a:pt x="1829" y="432"/>
                    <a:pt x="1829" y="432"/>
                  </a:cubicBezTo>
                  <a:cubicBezTo>
                    <a:pt x="1836" y="400"/>
                    <a:pt x="1836" y="400"/>
                    <a:pt x="1836" y="400"/>
                  </a:cubicBezTo>
                  <a:cubicBezTo>
                    <a:pt x="1829" y="376"/>
                    <a:pt x="1829" y="376"/>
                    <a:pt x="1829" y="376"/>
                  </a:cubicBezTo>
                  <a:cubicBezTo>
                    <a:pt x="1827" y="375"/>
                    <a:pt x="1827" y="375"/>
                    <a:pt x="1827" y="375"/>
                  </a:cubicBezTo>
                  <a:cubicBezTo>
                    <a:pt x="1827" y="373"/>
                    <a:pt x="1827" y="373"/>
                    <a:pt x="1827" y="373"/>
                  </a:cubicBezTo>
                  <a:cubicBezTo>
                    <a:pt x="1831" y="347"/>
                    <a:pt x="1831" y="347"/>
                    <a:pt x="1831" y="347"/>
                  </a:cubicBezTo>
                  <a:cubicBezTo>
                    <a:pt x="1831" y="345"/>
                    <a:pt x="1831" y="345"/>
                    <a:pt x="1831" y="345"/>
                  </a:cubicBezTo>
                  <a:cubicBezTo>
                    <a:pt x="1843" y="331"/>
                    <a:pt x="1843" y="331"/>
                    <a:pt x="1843" y="331"/>
                  </a:cubicBezTo>
                  <a:cubicBezTo>
                    <a:pt x="1852" y="316"/>
                    <a:pt x="1852" y="316"/>
                    <a:pt x="1852" y="316"/>
                  </a:cubicBezTo>
                  <a:cubicBezTo>
                    <a:pt x="1853" y="304"/>
                    <a:pt x="1853" y="304"/>
                    <a:pt x="1853" y="304"/>
                  </a:cubicBezTo>
                  <a:cubicBezTo>
                    <a:pt x="1853" y="297"/>
                    <a:pt x="1850" y="287"/>
                    <a:pt x="1843" y="271"/>
                  </a:cubicBezTo>
                  <a:cubicBezTo>
                    <a:pt x="1843" y="271"/>
                    <a:pt x="1843" y="271"/>
                    <a:pt x="1843" y="271"/>
                  </a:cubicBezTo>
                  <a:cubicBezTo>
                    <a:pt x="1843" y="271"/>
                    <a:pt x="1843" y="271"/>
                    <a:pt x="1843" y="271"/>
                  </a:cubicBezTo>
                  <a:cubicBezTo>
                    <a:pt x="1843" y="246"/>
                    <a:pt x="1843" y="246"/>
                    <a:pt x="1843" y="246"/>
                  </a:cubicBezTo>
                  <a:cubicBezTo>
                    <a:pt x="1843" y="245"/>
                    <a:pt x="1843" y="245"/>
                    <a:pt x="1843" y="245"/>
                  </a:cubicBezTo>
                  <a:cubicBezTo>
                    <a:pt x="1849" y="222"/>
                    <a:pt x="1849" y="222"/>
                    <a:pt x="1849" y="222"/>
                  </a:cubicBezTo>
                  <a:cubicBezTo>
                    <a:pt x="1844" y="213"/>
                    <a:pt x="1841" y="205"/>
                    <a:pt x="1841" y="200"/>
                  </a:cubicBezTo>
                  <a:lnTo>
                    <a:pt x="1845" y="17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1" name="Freeform 6"/>
            <p:cNvSpPr/>
            <p:nvPr/>
          </p:nvSpPr>
          <p:spPr bwMode="auto">
            <a:xfrm>
              <a:off x="1797250" y="2260630"/>
              <a:ext cx="1138640" cy="940390"/>
            </a:xfrm>
            <a:custGeom>
              <a:avLst/>
              <a:gdLst>
                <a:gd name="T0" fmla="*/ 2147483647 w 1203"/>
                <a:gd name="T1" fmla="*/ 2147483647 h 1018"/>
                <a:gd name="T2" fmla="*/ 2147483647 w 1203"/>
                <a:gd name="T3" fmla="*/ 2147483647 h 1018"/>
                <a:gd name="T4" fmla="*/ 2147483647 w 1203"/>
                <a:gd name="T5" fmla="*/ 2147483647 h 1018"/>
                <a:gd name="T6" fmla="*/ 2147483647 w 1203"/>
                <a:gd name="T7" fmla="*/ 2147483647 h 1018"/>
                <a:gd name="T8" fmla="*/ 2147483647 w 1203"/>
                <a:gd name="T9" fmla="*/ 2147483647 h 1018"/>
                <a:gd name="T10" fmla="*/ 2147483647 w 1203"/>
                <a:gd name="T11" fmla="*/ 2147483647 h 1018"/>
                <a:gd name="T12" fmla="*/ 2147483647 w 1203"/>
                <a:gd name="T13" fmla="*/ 2147483647 h 1018"/>
                <a:gd name="T14" fmla="*/ 2147483647 w 1203"/>
                <a:gd name="T15" fmla="*/ 2147483647 h 1018"/>
                <a:gd name="T16" fmla="*/ 2147483647 w 1203"/>
                <a:gd name="T17" fmla="*/ 2147483647 h 1018"/>
                <a:gd name="T18" fmla="*/ 2147483647 w 1203"/>
                <a:gd name="T19" fmla="*/ 2147483647 h 1018"/>
                <a:gd name="T20" fmla="*/ 2147483647 w 1203"/>
                <a:gd name="T21" fmla="*/ 2147483647 h 1018"/>
                <a:gd name="T22" fmla="*/ 2147483647 w 1203"/>
                <a:gd name="T23" fmla="*/ 2147483647 h 1018"/>
                <a:gd name="T24" fmla="*/ 2147483647 w 1203"/>
                <a:gd name="T25" fmla="*/ 2147483647 h 1018"/>
                <a:gd name="T26" fmla="*/ 2147483647 w 1203"/>
                <a:gd name="T27" fmla="*/ 2147483647 h 1018"/>
                <a:gd name="T28" fmla="*/ 2147483647 w 1203"/>
                <a:gd name="T29" fmla="*/ 2147483647 h 1018"/>
                <a:gd name="T30" fmla="*/ 2147483647 w 1203"/>
                <a:gd name="T31" fmla="*/ 2147483647 h 1018"/>
                <a:gd name="T32" fmla="*/ 2147483647 w 1203"/>
                <a:gd name="T33" fmla="*/ 2147483647 h 1018"/>
                <a:gd name="T34" fmla="*/ 2147483647 w 1203"/>
                <a:gd name="T35" fmla="*/ 2147483647 h 1018"/>
                <a:gd name="T36" fmla="*/ 2147483647 w 1203"/>
                <a:gd name="T37" fmla="*/ 2147483647 h 1018"/>
                <a:gd name="T38" fmla="*/ 2147483647 w 1203"/>
                <a:gd name="T39" fmla="*/ 2147483647 h 1018"/>
                <a:gd name="T40" fmla="*/ 2147483647 w 1203"/>
                <a:gd name="T41" fmla="*/ 2147483647 h 1018"/>
                <a:gd name="T42" fmla="*/ 2147483647 w 1203"/>
                <a:gd name="T43" fmla="*/ 2147483647 h 1018"/>
                <a:gd name="T44" fmla="*/ 2147483647 w 1203"/>
                <a:gd name="T45" fmla="*/ 2147483647 h 1018"/>
                <a:gd name="T46" fmla="*/ 2147483647 w 1203"/>
                <a:gd name="T47" fmla="*/ 2147483647 h 1018"/>
                <a:gd name="T48" fmla="*/ 2147483647 w 1203"/>
                <a:gd name="T49" fmla="*/ 2147483647 h 1018"/>
                <a:gd name="T50" fmla="*/ 2147483647 w 1203"/>
                <a:gd name="T51" fmla="*/ 2147483647 h 1018"/>
                <a:gd name="T52" fmla="*/ 2147483647 w 1203"/>
                <a:gd name="T53" fmla="*/ 2147483647 h 1018"/>
                <a:gd name="T54" fmla="*/ 2147483647 w 1203"/>
                <a:gd name="T55" fmla="*/ 2147483647 h 1018"/>
                <a:gd name="T56" fmla="*/ 2147483647 w 1203"/>
                <a:gd name="T57" fmla="*/ 2147483647 h 1018"/>
                <a:gd name="T58" fmla="*/ 2147483647 w 1203"/>
                <a:gd name="T59" fmla="*/ 2147483647 h 1018"/>
                <a:gd name="T60" fmla="*/ 2147483647 w 1203"/>
                <a:gd name="T61" fmla="*/ 2147483647 h 1018"/>
                <a:gd name="T62" fmla="*/ 2147483647 w 1203"/>
                <a:gd name="T63" fmla="*/ 2147483647 h 1018"/>
                <a:gd name="T64" fmla="*/ 2147483647 w 1203"/>
                <a:gd name="T65" fmla="*/ 2147483647 h 1018"/>
                <a:gd name="T66" fmla="*/ 2147483647 w 1203"/>
                <a:gd name="T67" fmla="*/ 2147483647 h 1018"/>
                <a:gd name="T68" fmla="*/ 2147483647 w 1203"/>
                <a:gd name="T69" fmla="*/ 2147483647 h 1018"/>
                <a:gd name="T70" fmla="*/ 2147483647 w 1203"/>
                <a:gd name="T71" fmla="*/ 2147483647 h 1018"/>
                <a:gd name="T72" fmla="*/ 2147483647 w 1203"/>
                <a:gd name="T73" fmla="*/ 2147483647 h 1018"/>
                <a:gd name="T74" fmla="*/ 2147483647 w 1203"/>
                <a:gd name="T75" fmla="*/ 2147483647 h 1018"/>
                <a:gd name="T76" fmla="*/ 2147483647 w 1203"/>
                <a:gd name="T77" fmla="*/ 2147483647 h 1018"/>
                <a:gd name="T78" fmla="*/ 2147483647 w 1203"/>
                <a:gd name="T79" fmla="*/ 2147483647 h 1018"/>
                <a:gd name="T80" fmla="*/ 2147483647 w 1203"/>
                <a:gd name="T81" fmla="*/ 2147483647 h 1018"/>
                <a:gd name="T82" fmla="*/ 2147483647 w 1203"/>
                <a:gd name="T83" fmla="*/ 2147483647 h 1018"/>
                <a:gd name="T84" fmla="*/ 2147483647 w 1203"/>
                <a:gd name="T85" fmla="*/ 2147483647 h 1018"/>
                <a:gd name="T86" fmla="*/ 2147483647 w 1203"/>
                <a:gd name="T87" fmla="*/ 2147483647 h 1018"/>
                <a:gd name="T88" fmla="*/ 2147483647 w 1203"/>
                <a:gd name="T89" fmla="*/ 2147483647 h 1018"/>
                <a:gd name="T90" fmla="*/ 2147483647 w 1203"/>
                <a:gd name="T91" fmla="*/ 2147483647 h 1018"/>
                <a:gd name="T92" fmla="*/ 2147483647 w 1203"/>
                <a:gd name="T93" fmla="*/ 2147483647 h 1018"/>
                <a:gd name="T94" fmla="*/ 2147483647 w 1203"/>
                <a:gd name="T95" fmla="*/ 2147483647 h 1018"/>
                <a:gd name="T96" fmla="*/ 2147483647 w 1203"/>
                <a:gd name="T97" fmla="*/ 2147483647 h 1018"/>
                <a:gd name="T98" fmla="*/ 2147483647 w 1203"/>
                <a:gd name="T99" fmla="*/ 2147483647 h 1018"/>
                <a:gd name="T100" fmla="*/ 2147483647 w 1203"/>
                <a:gd name="T101" fmla="*/ 2147483647 h 1018"/>
                <a:gd name="T102" fmla="*/ 2147483647 w 1203"/>
                <a:gd name="T103" fmla="*/ 2147483647 h 1018"/>
                <a:gd name="T104" fmla="*/ 2147483647 w 1203"/>
                <a:gd name="T105" fmla="*/ 2147483647 h 1018"/>
                <a:gd name="T106" fmla="*/ 2147483647 w 1203"/>
                <a:gd name="T107" fmla="*/ 2147483647 h 1018"/>
                <a:gd name="T108" fmla="*/ 2147483647 w 1203"/>
                <a:gd name="T109" fmla="*/ 2147483647 h 10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03"/>
                <a:gd name="T166" fmla="*/ 0 h 1018"/>
                <a:gd name="T167" fmla="*/ 1203 w 1203"/>
                <a:gd name="T168" fmla="*/ 1018 h 10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Freeform 7"/>
            <p:cNvSpPr/>
            <p:nvPr/>
          </p:nvSpPr>
          <p:spPr bwMode="auto">
            <a:xfrm>
              <a:off x="2604872" y="2587010"/>
              <a:ext cx="229874" cy="371089"/>
            </a:xfrm>
            <a:custGeom>
              <a:avLst/>
              <a:gdLst>
                <a:gd name="T0" fmla="*/ 2147483647 w 242"/>
                <a:gd name="T1" fmla="*/ 2147483647 h 402"/>
                <a:gd name="T2" fmla="*/ 2147483647 w 242"/>
                <a:gd name="T3" fmla="*/ 2147483647 h 402"/>
                <a:gd name="T4" fmla="*/ 2147483647 w 242"/>
                <a:gd name="T5" fmla="*/ 2147483647 h 402"/>
                <a:gd name="T6" fmla="*/ 2147483647 w 242"/>
                <a:gd name="T7" fmla="*/ 2147483647 h 402"/>
                <a:gd name="T8" fmla="*/ 2147483647 w 242"/>
                <a:gd name="T9" fmla="*/ 2147483647 h 402"/>
                <a:gd name="T10" fmla="*/ 2147483647 w 242"/>
                <a:gd name="T11" fmla="*/ 2147483647 h 402"/>
                <a:gd name="T12" fmla="*/ 2147483647 w 242"/>
                <a:gd name="T13" fmla="*/ 2147483647 h 402"/>
                <a:gd name="T14" fmla="*/ 2147483647 w 242"/>
                <a:gd name="T15" fmla="*/ 2147483647 h 402"/>
                <a:gd name="T16" fmla="*/ 2147483647 w 242"/>
                <a:gd name="T17" fmla="*/ 2147483647 h 402"/>
                <a:gd name="T18" fmla="*/ 2147483647 w 242"/>
                <a:gd name="T19" fmla="*/ 2147483647 h 402"/>
                <a:gd name="T20" fmla="*/ 2147483647 w 242"/>
                <a:gd name="T21" fmla="*/ 2147483647 h 402"/>
                <a:gd name="T22" fmla="*/ 2147483647 w 242"/>
                <a:gd name="T23" fmla="*/ 2147483647 h 402"/>
                <a:gd name="T24" fmla="*/ 2147483647 w 242"/>
                <a:gd name="T25" fmla="*/ 2147483647 h 402"/>
                <a:gd name="T26" fmla="*/ 2147483647 w 242"/>
                <a:gd name="T27" fmla="*/ 2147483647 h 402"/>
                <a:gd name="T28" fmla="*/ 2147483647 w 242"/>
                <a:gd name="T29" fmla="*/ 2147483647 h 402"/>
                <a:gd name="T30" fmla="*/ 2147483647 w 242"/>
                <a:gd name="T31" fmla="*/ 2147483647 h 402"/>
                <a:gd name="T32" fmla="*/ 2147483647 w 242"/>
                <a:gd name="T33" fmla="*/ 2147483647 h 402"/>
                <a:gd name="T34" fmla="*/ 2147483647 w 242"/>
                <a:gd name="T35" fmla="*/ 2147483647 h 402"/>
                <a:gd name="T36" fmla="*/ 2147483647 w 242"/>
                <a:gd name="T37" fmla="*/ 2147483647 h 402"/>
                <a:gd name="T38" fmla="*/ 2147483647 w 242"/>
                <a:gd name="T39" fmla="*/ 2147483647 h 402"/>
                <a:gd name="T40" fmla="*/ 2147483647 w 242"/>
                <a:gd name="T41" fmla="*/ 2147483647 h 402"/>
                <a:gd name="T42" fmla="*/ 2147483647 w 242"/>
                <a:gd name="T43" fmla="*/ 2147483647 h 402"/>
                <a:gd name="T44" fmla="*/ 2147483647 w 242"/>
                <a:gd name="T45" fmla="*/ 2147483647 h 402"/>
                <a:gd name="T46" fmla="*/ 2147483647 w 242"/>
                <a:gd name="T47" fmla="*/ 2147483647 h 402"/>
                <a:gd name="T48" fmla="*/ 2147483647 w 242"/>
                <a:gd name="T49" fmla="*/ 2147483647 h 402"/>
                <a:gd name="T50" fmla="*/ 2147483647 w 242"/>
                <a:gd name="T51" fmla="*/ 2147483647 h 402"/>
                <a:gd name="T52" fmla="*/ 2147483647 w 242"/>
                <a:gd name="T53" fmla="*/ 2147483647 h 402"/>
                <a:gd name="T54" fmla="*/ 2147483647 w 242"/>
                <a:gd name="T55" fmla="*/ 2147483647 h 402"/>
                <a:gd name="T56" fmla="*/ 2147483647 w 242"/>
                <a:gd name="T57" fmla="*/ 2147483647 h 402"/>
                <a:gd name="T58" fmla="*/ 2147483647 w 242"/>
                <a:gd name="T59" fmla="*/ 2147483647 h 402"/>
                <a:gd name="T60" fmla="*/ 2147483647 w 242"/>
                <a:gd name="T61" fmla="*/ 2147483647 h 402"/>
                <a:gd name="T62" fmla="*/ 2147483647 w 242"/>
                <a:gd name="T63" fmla="*/ 2147483647 h 402"/>
                <a:gd name="T64" fmla="*/ 2147483647 w 242"/>
                <a:gd name="T65" fmla="*/ 2147483647 h 402"/>
                <a:gd name="T66" fmla="*/ 2147483647 w 242"/>
                <a:gd name="T67" fmla="*/ 2147483647 h 402"/>
                <a:gd name="T68" fmla="*/ 2147483647 w 242"/>
                <a:gd name="T69" fmla="*/ 2147483647 h 402"/>
                <a:gd name="T70" fmla="*/ 2147483647 w 242"/>
                <a:gd name="T71" fmla="*/ 2147483647 h 402"/>
                <a:gd name="T72" fmla="*/ 2147483647 w 242"/>
                <a:gd name="T73" fmla="*/ 2147483647 h 402"/>
                <a:gd name="T74" fmla="*/ 2147483647 w 242"/>
                <a:gd name="T75" fmla="*/ 2147483647 h 402"/>
                <a:gd name="T76" fmla="*/ 2147483647 w 242"/>
                <a:gd name="T77" fmla="*/ 2147483647 h 402"/>
                <a:gd name="T78" fmla="*/ 2147483647 w 242"/>
                <a:gd name="T79" fmla="*/ 2147483647 h 402"/>
                <a:gd name="T80" fmla="*/ 2147483647 w 242"/>
                <a:gd name="T81" fmla="*/ 0 h 4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2"/>
                <a:gd name="T124" fmla="*/ 0 h 402"/>
                <a:gd name="T125" fmla="*/ 242 w 242"/>
                <a:gd name="T126" fmla="*/ 402 h 4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 name="Freeform 8"/>
            <p:cNvSpPr/>
            <p:nvPr/>
          </p:nvSpPr>
          <p:spPr bwMode="auto">
            <a:xfrm>
              <a:off x="431801" y="1610852"/>
              <a:ext cx="1627505" cy="1202685"/>
            </a:xfrm>
            <a:custGeom>
              <a:avLst/>
              <a:gdLst>
                <a:gd name="T0" fmla="*/ 2147483647 w 1721"/>
                <a:gd name="T1" fmla="*/ 2147483647 h 1302"/>
                <a:gd name="T2" fmla="*/ 2147483647 w 1721"/>
                <a:gd name="T3" fmla="*/ 2147483647 h 1302"/>
                <a:gd name="T4" fmla="*/ 2147483647 w 1721"/>
                <a:gd name="T5" fmla="*/ 2147483647 h 1302"/>
                <a:gd name="T6" fmla="*/ 2147483647 w 1721"/>
                <a:gd name="T7" fmla="*/ 2147483647 h 1302"/>
                <a:gd name="T8" fmla="*/ 2147483647 w 1721"/>
                <a:gd name="T9" fmla="*/ 2147483647 h 1302"/>
                <a:gd name="T10" fmla="*/ 2147483647 w 1721"/>
                <a:gd name="T11" fmla="*/ 2147483647 h 1302"/>
                <a:gd name="T12" fmla="*/ 2147483647 w 1721"/>
                <a:gd name="T13" fmla="*/ 2147483647 h 1302"/>
                <a:gd name="T14" fmla="*/ 2147483647 w 1721"/>
                <a:gd name="T15" fmla="*/ 2147483647 h 1302"/>
                <a:gd name="T16" fmla="*/ 2147483647 w 1721"/>
                <a:gd name="T17" fmla="*/ 2147483647 h 1302"/>
                <a:gd name="T18" fmla="*/ 2147483647 w 1721"/>
                <a:gd name="T19" fmla="*/ 2147483647 h 1302"/>
                <a:gd name="T20" fmla="*/ 2147483647 w 1721"/>
                <a:gd name="T21" fmla="*/ 2147483647 h 1302"/>
                <a:gd name="T22" fmla="*/ 2147483647 w 1721"/>
                <a:gd name="T23" fmla="*/ 2147483647 h 1302"/>
                <a:gd name="T24" fmla="*/ 2147483647 w 1721"/>
                <a:gd name="T25" fmla="*/ 2147483647 h 1302"/>
                <a:gd name="T26" fmla="*/ 2147483647 w 1721"/>
                <a:gd name="T27" fmla="*/ 2147483647 h 1302"/>
                <a:gd name="T28" fmla="*/ 2147483647 w 1721"/>
                <a:gd name="T29" fmla="*/ 2147483647 h 1302"/>
                <a:gd name="T30" fmla="*/ 2147483647 w 1721"/>
                <a:gd name="T31" fmla="*/ 2147483647 h 1302"/>
                <a:gd name="T32" fmla="*/ 2147483647 w 1721"/>
                <a:gd name="T33" fmla="*/ 2147483647 h 1302"/>
                <a:gd name="T34" fmla="*/ 2147483647 w 1721"/>
                <a:gd name="T35" fmla="*/ 2147483647 h 1302"/>
                <a:gd name="T36" fmla="*/ 2147483647 w 1721"/>
                <a:gd name="T37" fmla="*/ 2147483647 h 1302"/>
                <a:gd name="T38" fmla="*/ 2147483647 w 1721"/>
                <a:gd name="T39" fmla="*/ 2147483647 h 1302"/>
                <a:gd name="T40" fmla="*/ 2147483647 w 1721"/>
                <a:gd name="T41" fmla="*/ 2147483647 h 1302"/>
                <a:gd name="T42" fmla="*/ 2147483647 w 1721"/>
                <a:gd name="T43" fmla="*/ 2147483647 h 1302"/>
                <a:gd name="T44" fmla="*/ 2147483647 w 1721"/>
                <a:gd name="T45" fmla="*/ 2147483647 h 1302"/>
                <a:gd name="T46" fmla="*/ 2147483647 w 1721"/>
                <a:gd name="T47" fmla="*/ 2147483647 h 1302"/>
                <a:gd name="T48" fmla="*/ 2147483647 w 1721"/>
                <a:gd name="T49" fmla="*/ 2147483647 h 1302"/>
                <a:gd name="T50" fmla="*/ 2147483647 w 1721"/>
                <a:gd name="T51" fmla="*/ 2147483647 h 1302"/>
                <a:gd name="T52" fmla="*/ 2147483647 w 1721"/>
                <a:gd name="T53" fmla="*/ 2147483647 h 1302"/>
                <a:gd name="T54" fmla="*/ 2147483647 w 1721"/>
                <a:gd name="T55" fmla="*/ 2147483647 h 1302"/>
                <a:gd name="T56" fmla="*/ 2147483647 w 1721"/>
                <a:gd name="T57" fmla="*/ 2147483647 h 1302"/>
                <a:gd name="T58" fmla="*/ 2147483647 w 1721"/>
                <a:gd name="T59" fmla="*/ 2147483647 h 1302"/>
                <a:gd name="T60" fmla="*/ 2147483647 w 1721"/>
                <a:gd name="T61" fmla="*/ 2147483647 h 1302"/>
                <a:gd name="T62" fmla="*/ 2147483647 w 1721"/>
                <a:gd name="T63" fmla="*/ 2147483647 h 1302"/>
                <a:gd name="T64" fmla="*/ 2147483647 w 1721"/>
                <a:gd name="T65" fmla="*/ 2147483647 h 1302"/>
                <a:gd name="T66" fmla="*/ 2147483647 w 1721"/>
                <a:gd name="T67" fmla="*/ 2147483647 h 1302"/>
                <a:gd name="T68" fmla="*/ 2147483647 w 1721"/>
                <a:gd name="T69" fmla="*/ 2147483647 h 1302"/>
                <a:gd name="T70" fmla="*/ 2147483647 w 1721"/>
                <a:gd name="T71" fmla="*/ 2147483647 h 1302"/>
                <a:gd name="T72" fmla="*/ 2147483647 w 1721"/>
                <a:gd name="T73" fmla="*/ 2147483647 h 1302"/>
                <a:gd name="T74" fmla="*/ 2147483647 w 1721"/>
                <a:gd name="T75" fmla="*/ 2147483647 h 1302"/>
                <a:gd name="T76" fmla="*/ 2147483647 w 1721"/>
                <a:gd name="T77" fmla="*/ 2147483647 h 1302"/>
                <a:gd name="T78" fmla="*/ 2147483647 w 1721"/>
                <a:gd name="T79" fmla="*/ 2147483647 h 1302"/>
                <a:gd name="T80" fmla="*/ 2147483647 w 1721"/>
                <a:gd name="T81" fmla="*/ 2147483647 h 1302"/>
                <a:gd name="T82" fmla="*/ 2147483647 w 1721"/>
                <a:gd name="T83" fmla="*/ 2147483647 h 1302"/>
                <a:gd name="T84" fmla="*/ 2147483647 w 1721"/>
                <a:gd name="T85" fmla="*/ 2147483647 h 1302"/>
                <a:gd name="T86" fmla="*/ 2147483647 w 1721"/>
                <a:gd name="T87" fmla="*/ 2147483647 h 1302"/>
                <a:gd name="T88" fmla="*/ 2147483647 w 1721"/>
                <a:gd name="T89" fmla="*/ 2147483647 h 1302"/>
                <a:gd name="T90" fmla="*/ 2147483647 w 1721"/>
                <a:gd name="T91" fmla="*/ 2147483647 h 1302"/>
                <a:gd name="T92" fmla="*/ 2147483647 w 1721"/>
                <a:gd name="T93" fmla="*/ 2147483647 h 1302"/>
                <a:gd name="T94" fmla="*/ 2147483647 w 1721"/>
                <a:gd name="T95" fmla="*/ 2147483647 h 1302"/>
                <a:gd name="T96" fmla="*/ 2147483647 w 1721"/>
                <a:gd name="T97" fmla="*/ 2147483647 h 1302"/>
                <a:gd name="T98" fmla="*/ 2147483647 w 1721"/>
                <a:gd name="T99" fmla="*/ 2147483647 h 1302"/>
                <a:gd name="T100" fmla="*/ 2147483647 w 1721"/>
                <a:gd name="T101" fmla="*/ 2147483647 h 1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21"/>
                <a:gd name="T154" fmla="*/ 0 h 1302"/>
                <a:gd name="T155" fmla="*/ 1721 w 1721"/>
                <a:gd name="T156" fmla="*/ 1302 h 13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Freeform 9"/>
            <p:cNvSpPr/>
            <p:nvPr/>
          </p:nvSpPr>
          <p:spPr bwMode="auto">
            <a:xfrm>
              <a:off x="1486154" y="2555713"/>
              <a:ext cx="1014509" cy="709391"/>
            </a:xfrm>
            <a:custGeom>
              <a:avLst/>
              <a:gdLst>
                <a:gd name="T0" fmla="*/ 2147483647 w 1071"/>
                <a:gd name="T1" fmla="*/ 2147483647 h 769"/>
                <a:gd name="T2" fmla="*/ 2147483647 w 1071"/>
                <a:gd name="T3" fmla="*/ 2147483647 h 769"/>
                <a:gd name="T4" fmla="*/ 2147483647 w 1071"/>
                <a:gd name="T5" fmla="*/ 2147483647 h 769"/>
                <a:gd name="T6" fmla="*/ 2147483647 w 1071"/>
                <a:gd name="T7" fmla="*/ 2147483647 h 769"/>
                <a:gd name="T8" fmla="*/ 2147483647 w 1071"/>
                <a:gd name="T9" fmla="*/ 2147483647 h 769"/>
                <a:gd name="T10" fmla="*/ 2147483647 w 1071"/>
                <a:gd name="T11" fmla="*/ 2147483647 h 769"/>
                <a:gd name="T12" fmla="*/ 2147483647 w 1071"/>
                <a:gd name="T13" fmla="*/ 2147483647 h 769"/>
                <a:gd name="T14" fmla="*/ 2147483647 w 1071"/>
                <a:gd name="T15" fmla="*/ 2147483647 h 769"/>
                <a:gd name="T16" fmla="*/ 2147483647 w 1071"/>
                <a:gd name="T17" fmla="*/ 2147483647 h 769"/>
                <a:gd name="T18" fmla="*/ 2147483647 w 1071"/>
                <a:gd name="T19" fmla="*/ 2147483647 h 769"/>
                <a:gd name="T20" fmla="*/ 2147483647 w 1071"/>
                <a:gd name="T21" fmla="*/ 2147483647 h 769"/>
                <a:gd name="T22" fmla="*/ 2147483647 w 1071"/>
                <a:gd name="T23" fmla="*/ 2147483647 h 769"/>
                <a:gd name="T24" fmla="*/ 2147483647 w 1071"/>
                <a:gd name="T25" fmla="*/ 2147483647 h 769"/>
                <a:gd name="T26" fmla="*/ 2147483647 w 1071"/>
                <a:gd name="T27" fmla="*/ 2147483647 h 769"/>
                <a:gd name="T28" fmla="*/ 2147483647 w 1071"/>
                <a:gd name="T29" fmla="*/ 2147483647 h 769"/>
                <a:gd name="T30" fmla="*/ 2147483647 w 1071"/>
                <a:gd name="T31" fmla="*/ 2147483647 h 769"/>
                <a:gd name="T32" fmla="*/ 2147483647 w 1071"/>
                <a:gd name="T33" fmla="*/ 2147483647 h 769"/>
                <a:gd name="T34" fmla="*/ 2147483647 w 1071"/>
                <a:gd name="T35" fmla="*/ 2147483647 h 769"/>
                <a:gd name="T36" fmla="*/ 2147483647 w 1071"/>
                <a:gd name="T37" fmla="*/ 2147483647 h 769"/>
                <a:gd name="T38" fmla="*/ 2147483647 w 1071"/>
                <a:gd name="T39" fmla="*/ 2147483647 h 769"/>
                <a:gd name="T40" fmla="*/ 2147483647 w 1071"/>
                <a:gd name="T41" fmla="*/ 2147483647 h 769"/>
                <a:gd name="T42" fmla="*/ 2147483647 w 1071"/>
                <a:gd name="T43" fmla="*/ 2147483647 h 769"/>
                <a:gd name="T44" fmla="*/ 2147483647 w 1071"/>
                <a:gd name="T45" fmla="*/ 2147483647 h 769"/>
                <a:gd name="T46" fmla="*/ 2147483647 w 1071"/>
                <a:gd name="T47" fmla="*/ 2147483647 h 769"/>
                <a:gd name="T48" fmla="*/ 2147483647 w 1071"/>
                <a:gd name="T49" fmla="*/ 2147483647 h 769"/>
                <a:gd name="T50" fmla="*/ 2147483647 w 1071"/>
                <a:gd name="T51" fmla="*/ 2147483647 h 769"/>
                <a:gd name="T52" fmla="*/ 2147483647 w 1071"/>
                <a:gd name="T53" fmla="*/ 2147483647 h 769"/>
                <a:gd name="T54" fmla="*/ 2147483647 w 1071"/>
                <a:gd name="T55" fmla="*/ 2147483647 h 769"/>
                <a:gd name="T56" fmla="*/ 2147483647 w 1071"/>
                <a:gd name="T57" fmla="*/ 2147483647 h 769"/>
                <a:gd name="T58" fmla="*/ 2147483647 w 1071"/>
                <a:gd name="T59" fmla="*/ 2147483647 h 769"/>
                <a:gd name="T60" fmla="*/ 2147483647 w 1071"/>
                <a:gd name="T61" fmla="*/ 2147483647 h 769"/>
                <a:gd name="T62" fmla="*/ 2147483647 w 1071"/>
                <a:gd name="T63" fmla="*/ 2147483647 h 769"/>
                <a:gd name="T64" fmla="*/ 2147483647 w 1071"/>
                <a:gd name="T65" fmla="*/ 2147483647 h 769"/>
                <a:gd name="T66" fmla="*/ 2147483647 w 1071"/>
                <a:gd name="T67" fmla="*/ 2147483647 h 769"/>
                <a:gd name="T68" fmla="*/ 2147483647 w 1071"/>
                <a:gd name="T69" fmla="*/ 2147483647 h 769"/>
                <a:gd name="T70" fmla="*/ 2147483647 w 1071"/>
                <a:gd name="T71" fmla="*/ 2147483647 h 769"/>
                <a:gd name="T72" fmla="*/ 2147483647 w 1071"/>
                <a:gd name="T73" fmla="*/ 2147483647 h 769"/>
                <a:gd name="T74" fmla="*/ 2147483647 w 1071"/>
                <a:gd name="T75" fmla="*/ 2147483647 h 769"/>
                <a:gd name="T76" fmla="*/ 2147483647 w 1071"/>
                <a:gd name="T77" fmla="*/ 2147483647 h 769"/>
                <a:gd name="T78" fmla="*/ 2147483647 w 1071"/>
                <a:gd name="T79" fmla="*/ 2147483647 h 769"/>
                <a:gd name="T80" fmla="*/ 2147483647 w 1071"/>
                <a:gd name="T81" fmla="*/ 2147483647 h 769"/>
                <a:gd name="T82" fmla="*/ 2147483647 w 1071"/>
                <a:gd name="T83" fmla="*/ 2147483647 h 769"/>
                <a:gd name="T84" fmla="*/ 2147483647 w 1071"/>
                <a:gd name="T85" fmla="*/ 2147483647 h 769"/>
                <a:gd name="T86" fmla="*/ 2147483647 w 1071"/>
                <a:gd name="T87" fmla="*/ 2147483647 h 769"/>
                <a:gd name="T88" fmla="*/ 2147483647 w 1071"/>
                <a:gd name="T89" fmla="*/ 2147483647 h 769"/>
                <a:gd name="T90" fmla="*/ 2147483647 w 1071"/>
                <a:gd name="T91" fmla="*/ 2147483647 h 769"/>
                <a:gd name="T92" fmla="*/ 2147483647 w 1071"/>
                <a:gd name="T93" fmla="*/ 2147483647 h 769"/>
                <a:gd name="T94" fmla="*/ 2147483647 w 1071"/>
                <a:gd name="T95" fmla="*/ 2147483647 h 769"/>
                <a:gd name="T96" fmla="*/ 2147483647 w 1071"/>
                <a:gd name="T97" fmla="*/ 2147483647 h 769"/>
                <a:gd name="T98" fmla="*/ 2147483647 w 1071"/>
                <a:gd name="T99" fmla="*/ 2147483647 h 769"/>
                <a:gd name="T100" fmla="*/ 2147483647 w 1071"/>
                <a:gd name="T101" fmla="*/ 2147483647 h 769"/>
                <a:gd name="T102" fmla="*/ 2147483647 w 1071"/>
                <a:gd name="T103" fmla="*/ 2147483647 h 769"/>
                <a:gd name="T104" fmla="*/ 2147483647 w 1071"/>
                <a:gd name="T105" fmla="*/ 2147483647 h 769"/>
                <a:gd name="T106" fmla="*/ 2147483647 w 1071"/>
                <a:gd name="T107" fmla="*/ 2147483647 h 7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71"/>
                <a:gd name="T163" fmla="*/ 0 h 769"/>
                <a:gd name="T164" fmla="*/ 1071 w 1071"/>
                <a:gd name="T165" fmla="*/ 769 h 76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7" name="Freeform 10"/>
            <p:cNvSpPr/>
            <p:nvPr/>
          </p:nvSpPr>
          <p:spPr bwMode="auto">
            <a:xfrm>
              <a:off x="2068501" y="3053478"/>
              <a:ext cx="878117" cy="751119"/>
            </a:xfrm>
            <a:custGeom>
              <a:avLst/>
              <a:gdLst>
                <a:gd name="T0" fmla="*/ 2147483647 w 928"/>
                <a:gd name="T1" fmla="*/ 2147483647 h 814"/>
                <a:gd name="T2" fmla="*/ 2147483647 w 928"/>
                <a:gd name="T3" fmla="*/ 2147483647 h 814"/>
                <a:gd name="T4" fmla="*/ 2147483647 w 928"/>
                <a:gd name="T5" fmla="*/ 2147483647 h 814"/>
                <a:gd name="T6" fmla="*/ 2147483647 w 928"/>
                <a:gd name="T7" fmla="*/ 2147483647 h 814"/>
                <a:gd name="T8" fmla="*/ 2147483647 w 928"/>
                <a:gd name="T9" fmla="*/ 2147483647 h 814"/>
                <a:gd name="T10" fmla="*/ 2147483647 w 928"/>
                <a:gd name="T11" fmla="*/ 2147483647 h 814"/>
                <a:gd name="T12" fmla="*/ 2147483647 w 928"/>
                <a:gd name="T13" fmla="*/ 2147483647 h 814"/>
                <a:gd name="T14" fmla="*/ 2147483647 w 928"/>
                <a:gd name="T15" fmla="*/ 2147483647 h 814"/>
                <a:gd name="T16" fmla="*/ 2147483647 w 928"/>
                <a:gd name="T17" fmla="*/ 2147483647 h 814"/>
                <a:gd name="T18" fmla="*/ 2147483647 w 928"/>
                <a:gd name="T19" fmla="*/ 2147483647 h 814"/>
                <a:gd name="T20" fmla="*/ 2147483647 w 928"/>
                <a:gd name="T21" fmla="*/ 2147483647 h 814"/>
                <a:gd name="T22" fmla="*/ 2147483647 w 928"/>
                <a:gd name="T23" fmla="*/ 2147483647 h 814"/>
                <a:gd name="T24" fmla="*/ 2147483647 w 928"/>
                <a:gd name="T25" fmla="*/ 2147483647 h 814"/>
                <a:gd name="T26" fmla="*/ 2147483647 w 928"/>
                <a:gd name="T27" fmla="*/ 2147483647 h 814"/>
                <a:gd name="T28" fmla="*/ 2147483647 w 928"/>
                <a:gd name="T29" fmla="*/ 2147483647 h 814"/>
                <a:gd name="T30" fmla="*/ 2147483647 w 928"/>
                <a:gd name="T31" fmla="*/ 2147483647 h 814"/>
                <a:gd name="T32" fmla="*/ 2147483647 w 928"/>
                <a:gd name="T33" fmla="*/ 2147483647 h 814"/>
                <a:gd name="T34" fmla="*/ 2147483647 w 928"/>
                <a:gd name="T35" fmla="*/ 2147483647 h 814"/>
                <a:gd name="T36" fmla="*/ 2147483647 w 928"/>
                <a:gd name="T37" fmla="*/ 2147483647 h 814"/>
                <a:gd name="T38" fmla="*/ 2147483647 w 928"/>
                <a:gd name="T39" fmla="*/ 2147483647 h 814"/>
                <a:gd name="T40" fmla="*/ 2147483647 w 928"/>
                <a:gd name="T41" fmla="*/ 2147483647 h 814"/>
                <a:gd name="T42" fmla="*/ 2147483647 w 928"/>
                <a:gd name="T43" fmla="*/ 2147483647 h 814"/>
                <a:gd name="T44" fmla="*/ 2147483647 w 928"/>
                <a:gd name="T45" fmla="*/ 2147483647 h 814"/>
                <a:gd name="T46" fmla="*/ 2147483647 w 928"/>
                <a:gd name="T47" fmla="*/ 2147483647 h 814"/>
                <a:gd name="T48" fmla="*/ 2147483647 w 928"/>
                <a:gd name="T49" fmla="*/ 2147483647 h 814"/>
                <a:gd name="T50" fmla="*/ 2147483647 w 928"/>
                <a:gd name="T51" fmla="*/ 2147483647 h 814"/>
                <a:gd name="T52" fmla="*/ 2147483647 w 928"/>
                <a:gd name="T53" fmla="*/ 2147483647 h 814"/>
                <a:gd name="T54" fmla="*/ 2147483647 w 928"/>
                <a:gd name="T55" fmla="*/ 2147483647 h 814"/>
                <a:gd name="T56" fmla="*/ 2147483647 w 928"/>
                <a:gd name="T57" fmla="*/ 2147483647 h 814"/>
                <a:gd name="T58" fmla="*/ 2147483647 w 928"/>
                <a:gd name="T59" fmla="*/ 2147483647 h 814"/>
                <a:gd name="T60" fmla="*/ 2147483647 w 928"/>
                <a:gd name="T61" fmla="*/ 2147483647 h 814"/>
                <a:gd name="T62" fmla="*/ 2147483647 w 928"/>
                <a:gd name="T63" fmla="*/ 2147483647 h 814"/>
                <a:gd name="T64" fmla="*/ 2147483647 w 928"/>
                <a:gd name="T65" fmla="*/ 2147483647 h 814"/>
                <a:gd name="T66" fmla="*/ 2147483647 w 928"/>
                <a:gd name="T67" fmla="*/ 2147483647 h 814"/>
                <a:gd name="T68" fmla="*/ 2147483647 w 928"/>
                <a:gd name="T69" fmla="*/ 2147483647 h 814"/>
                <a:gd name="T70" fmla="*/ 2147483647 w 928"/>
                <a:gd name="T71" fmla="*/ 2147483647 h 814"/>
                <a:gd name="T72" fmla="*/ 2147483647 w 928"/>
                <a:gd name="T73" fmla="*/ 2147483647 h 814"/>
                <a:gd name="T74" fmla="*/ 2147483647 w 928"/>
                <a:gd name="T75" fmla="*/ 2147483647 h 814"/>
                <a:gd name="T76" fmla="*/ 2147483647 w 928"/>
                <a:gd name="T77" fmla="*/ 2147483647 h 814"/>
                <a:gd name="T78" fmla="*/ 2147483647 w 928"/>
                <a:gd name="T79" fmla="*/ 2147483647 h 814"/>
                <a:gd name="T80" fmla="*/ 2147483647 w 928"/>
                <a:gd name="T81" fmla="*/ 2147483647 h 814"/>
                <a:gd name="T82" fmla="*/ 2147483647 w 928"/>
                <a:gd name="T83" fmla="*/ 2147483647 h 814"/>
                <a:gd name="T84" fmla="*/ 2147483647 w 928"/>
                <a:gd name="T85" fmla="*/ 2147483647 h 814"/>
                <a:gd name="T86" fmla="*/ 2147483647 w 928"/>
                <a:gd name="T87" fmla="*/ 2147483647 h 814"/>
                <a:gd name="T88" fmla="*/ 2147483647 w 928"/>
                <a:gd name="T89" fmla="*/ 2147483647 h 814"/>
                <a:gd name="T90" fmla="*/ 2147483647 w 928"/>
                <a:gd name="T91" fmla="*/ 2147483647 h 814"/>
                <a:gd name="T92" fmla="*/ 2147483647 w 928"/>
                <a:gd name="T93" fmla="*/ 2147483647 h 814"/>
                <a:gd name="T94" fmla="*/ 2147483647 w 928"/>
                <a:gd name="T95" fmla="*/ 2147483647 h 814"/>
                <a:gd name="T96" fmla="*/ 2147483647 w 928"/>
                <a:gd name="T97" fmla="*/ 2147483647 h 814"/>
                <a:gd name="T98" fmla="*/ 2147483647 w 928"/>
                <a:gd name="T99" fmla="*/ 2147483647 h 814"/>
                <a:gd name="T100" fmla="*/ 2147483647 w 928"/>
                <a:gd name="T101" fmla="*/ 2147483647 h 814"/>
                <a:gd name="T102" fmla="*/ 2147483647 w 928"/>
                <a:gd name="T103" fmla="*/ 2147483647 h 814"/>
                <a:gd name="T104" fmla="*/ 2147483647 w 928"/>
                <a:gd name="T105" fmla="*/ 2147483647 h 814"/>
                <a:gd name="T106" fmla="*/ 2147483647 w 928"/>
                <a:gd name="T107" fmla="*/ 2147483647 h 814"/>
                <a:gd name="T108" fmla="*/ 2147483647 w 928"/>
                <a:gd name="T109" fmla="*/ 2147483647 h 814"/>
                <a:gd name="T110" fmla="*/ 2147483647 w 928"/>
                <a:gd name="T111" fmla="*/ 2147483647 h 8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28"/>
                <a:gd name="T169" fmla="*/ 0 h 814"/>
                <a:gd name="T170" fmla="*/ 928 w 928"/>
                <a:gd name="T171" fmla="*/ 814 h 81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8" name="Freeform 11"/>
            <p:cNvSpPr/>
            <p:nvPr/>
          </p:nvSpPr>
          <p:spPr bwMode="auto">
            <a:xfrm>
              <a:off x="611103" y="2749454"/>
              <a:ext cx="1570802" cy="929958"/>
            </a:xfrm>
            <a:custGeom>
              <a:avLst/>
              <a:gdLst>
                <a:gd name="T0" fmla="*/ 2147483647 w 1661"/>
                <a:gd name="T1" fmla="*/ 2147483647 h 1007"/>
                <a:gd name="T2" fmla="*/ 2147483647 w 1661"/>
                <a:gd name="T3" fmla="*/ 2147483647 h 1007"/>
                <a:gd name="T4" fmla="*/ 2147483647 w 1661"/>
                <a:gd name="T5" fmla="*/ 2147483647 h 1007"/>
                <a:gd name="T6" fmla="*/ 2147483647 w 1661"/>
                <a:gd name="T7" fmla="*/ 2147483647 h 1007"/>
                <a:gd name="T8" fmla="*/ 2147483647 w 1661"/>
                <a:gd name="T9" fmla="*/ 2147483647 h 1007"/>
                <a:gd name="T10" fmla="*/ 2147483647 w 1661"/>
                <a:gd name="T11" fmla="*/ 2147483647 h 1007"/>
                <a:gd name="T12" fmla="*/ 2147483647 w 1661"/>
                <a:gd name="T13" fmla="*/ 2147483647 h 1007"/>
                <a:gd name="T14" fmla="*/ 2147483647 w 1661"/>
                <a:gd name="T15" fmla="*/ 2147483647 h 1007"/>
                <a:gd name="T16" fmla="*/ 2147483647 w 1661"/>
                <a:gd name="T17" fmla="*/ 2147483647 h 1007"/>
                <a:gd name="T18" fmla="*/ 2147483647 w 1661"/>
                <a:gd name="T19" fmla="*/ 2147483647 h 1007"/>
                <a:gd name="T20" fmla="*/ 2147483647 w 1661"/>
                <a:gd name="T21" fmla="*/ 2147483647 h 1007"/>
                <a:gd name="T22" fmla="*/ 2147483647 w 1661"/>
                <a:gd name="T23" fmla="*/ 2147483647 h 1007"/>
                <a:gd name="T24" fmla="*/ 2147483647 w 1661"/>
                <a:gd name="T25" fmla="*/ 2147483647 h 1007"/>
                <a:gd name="T26" fmla="*/ 2147483647 w 1661"/>
                <a:gd name="T27" fmla="*/ 2147483647 h 1007"/>
                <a:gd name="T28" fmla="*/ 2147483647 w 1661"/>
                <a:gd name="T29" fmla="*/ 2147483647 h 1007"/>
                <a:gd name="T30" fmla="*/ 2147483647 w 1661"/>
                <a:gd name="T31" fmla="*/ 2147483647 h 1007"/>
                <a:gd name="T32" fmla="*/ 2147483647 w 1661"/>
                <a:gd name="T33" fmla="*/ 2147483647 h 1007"/>
                <a:gd name="T34" fmla="*/ 2147483647 w 1661"/>
                <a:gd name="T35" fmla="*/ 2147483647 h 1007"/>
                <a:gd name="T36" fmla="*/ 2147483647 w 1661"/>
                <a:gd name="T37" fmla="*/ 2147483647 h 1007"/>
                <a:gd name="T38" fmla="*/ 2147483647 w 1661"/>
                <a:gd name="T39" fmla="*/ 2147483647 h 1007"/>
                <a:gd name="T40" fmla="*/ 2147483647 w 1661"/>
                <a:gd name="T41" fmla="*/ 2147483647 h 1007"/>
                <a:gd name="T42" fmla="*/ 2147483647 w 1661"/>
                <a:gd name="T43" fmla="*/ 2147483647 h 1007"/>
                <a:gd name="T44" fmla="*/ 2147483647 w 1661"/>
                <a:gd name="T45" fmla="*/ 2147483647 h 1007"/>
                <a:gd name="T46" fmla="*/ 2147483647 w 1661"/>
                <a:gd name="T47" fmla="*/ 2147483647 h 1007"/>
                <a:gd name="T48" fmla="*/ 2147483647 w 1661"/>
                <a:gd name="T49" fmla="*/ 2147483647 h 1007"/>
                <a:gd name="T50" fmla="*/ 2147483647 w 1661"/>
                <a:gd name="T51" fmla="*/ 2147483647 h 1007"/>
                <a:gd name="T52" fmla="*/ 2147483647 w 1661"/>
                <a:gd name="T53" fmla="*/ 2147483647 h 1007"/>
                <a:gd name="T54" fmla="*/ 2147483647 w 1661"/>
                <a:gd name="T55" fmla="*/ 2147483647 h 1007"/>
                <a:gd name="T56" fmla="*/ 2147483647 w 1661"/>
                <a:gd name="T57" fmla="*/ 2147483647 h 1007"/>
                <a:gd name="T58" fmla="*/ 2147483647 w 1661"/>
                <a:gd name="T59" fmla="*/ 2147483647 h 1007"/>
                <a:gd name="T60" fmla="*/ 2147483647 w 1661"/>
                <a:gd name="T61" fmla="*/ 2147483647 h 1007"/>
                <a:gd name="T62" fmla="*/ 2147483647 w 1661"/>
                <a:gd name="T63" fmla="*/ 2147483647 h 1007"/>
                <a:gd name="T64" fmla="*/ 2147483647 w 1661"/>
                <a:gd name="T65" fmla="*/ 2147483647 h 1007"/>
                <a:gd name="T66" fmla="*/ 2147483647 w 1661"/>
                <a:gd name="T67" fmla="*/ 2147483647 h 1007"/>
                <a:gd name="T68" fmla="*/ 2147483647 w 1661"/>
                <a:gd name="T69" fmla="*/ 2147483647 h 1007"/>
                <a:gd name="T70" fmla="*/ 2147483647 w 1661"/>
                <a:gd name="T71" fmla="*/ 2147483647 h 1007"/>
                <a:gd name="T72" fmla="*/ 2147483647 w 1661"/>
                <a:gd name="T73" fmla="*/ 2147483647 h 1007"/>
                <a:gd name="T74" fmla="*/ 2147483647 w 1661"/>
                <a:gd name="T75" fmla="*/ 2147483647 h 1007"/>
                <a:gd name="T76" fmla="*/ 2147483647 w 1661"/>
                <a:gd name="T77" fmla="*/ 2147483647 h 1007"/>
                <a:gd name="T78" fmla="*/ 2147483647 w 1661"/>
                <a:gd name="T79" fmla="*/ 2147483647 h 1007"/>
                <a:gd name="T80" fmla="*/ 2147483647 w 1661"/>
                <a:gd name="T81" fmla="*/ 2147483647 h 1007"/>
                <a:gd name="T82" fmla="*/ 2147483647 w 1661"/>
                <a:gd name="T83" fmla="*/ 2147483647 h 1007"/>
                <a:gd name="T84" fmla="*/ 2147483647 w 1661"/>
                <a:gd name="T85" fmla="*/ 2147483647 h 1007"/>
                <a:gd name="T86" fmla="*/ 2147483647 w 1661"/>
                <a:gd name="T87" fmla="*/ 2147483647 h 1007"/>
                <a:gd name="T88" fmla="*/ 2147483647 w 1661"/>
                <a:gd name="T89" fmla="*/ 2147483647 h 1007"/>
                <a:gd name="T90" fmla="*/ 2147483647 w 1661"/>
                <a:gd name="T91" fmla="*/ 2147483647 h 1007"/>
                <a:gd name="T92" fmla="*/ 2147483647 w 1661"/>
                <a:gd name="T93" fmla="*/ 2147483647 h 1007"/>
                <a:gd name="T94" fmla="*/ 2147483647 w 1661"/>
                <a:gd name="T95" fmla="*/ 2147483647 h 1007"/>
                <a:gd name="T96" fmla="*/ 2147483647 w 1661"/>
                <a:gd name="T97" fmla="*/ 0 h 1007"/>
                <a:gd name="T98" fmla="*/ 2147483647 w 1661"/>
                <a:gd name="T99" fmla="*/ 2147483647 h 1007"/>
                <a:gd name="T100" fmla="*/ 2147483647 w 1661"/>
                <a:gd name="T101" fmla="*/ 2147483647 h 10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661"/>
                <a:gd name="T154" fmla="*/ 0 h 1007"/>
                <a:gd name="T155" fmla="*/ 1661 w 1661"/>
                <a:gd name="T156" fmla="*/ 1007 h 100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7" name="Freeform 12"/>
            <p:cNvSpPr/>
            <p:nvPr/>
          </p:nvSpPr>
          <p:spPr bwMode="auto">
            <a:xfrm>
              <a:off x="2042449" y="3522929"/>
              <a:ext cx="708010" cy="724294"/>
            </a:xfrm>
            <a:custGeom>
              <a:avLst/>
              <a:gdLst>
                <a:gd name="T0" fmla="*/ 2147483647 w 749"/>
                <a:gd name="T1" fmla="*/ 2147483647 h 782"/>
                <a:gd name="T2" fmla="*/ 2147483647 w 749"/>
                <a:gd name="T3" fmla="*/ 2147483647 h 782"/>
                <a:gd name="T4" fmla="*/ 2147483647 w 749"/>
                <a:gd name="T5" fmla="*/ 2147483647 h 782"/>
                <a:gd name="T6" fmla="*/ 2147483647 w 749"/>
                <a:gd name="T7" fmla="*/ 2147483647 h 782"/>
                <a:gd name="T8" fmla="*/ 2147483647 w 749"/>
                <a:gd name="T9" fmla="*/ 2147483647 h 782"/>
                <a:gd name="T10" fmla="*/ 2147483647 w 749"/>
                <a:gd name="T11" fmla="*/ 2147483647 h 782"/>
                <a:gd name="T12" fmla="*/ 2147483647 w 749"/>
                <a:gd name="T13" fmla="*/ 2147483647 h 782"/>
                <a:gd name="T14" fmla="*/ 2147483647 w 749"/>
                <a:gd name="T15" fmla="*/ 2147483647 h 782"/>
                <a:gd name="T16" fmla="*/ 2147483647 w 749"/>
                <a:gd name="T17" fmla="*/ 2147483647 h 782"/>
                <a:gd name="T18" fmla="*/ 2147483647 w 749"/>
                <a:gd name="T19" fmla="*/ 2147483647 h 782"/>
                <a:gd name="T20" fmla="*/ 2147483647 w 749"/>
                <a:gd name="T21" fmla="*/ 2147483647 h 782"/>
                <a:gd name="T22" fmla="*/ 2147483647 w 749"/>
                <a:gd name="T23" fmla="*/ 2147483647 h 782"/>
                <a:gd name="T24" fmla="*/ 2147483647 w 749"/>
                <a:gd name="T25" fmla="*/ 2147483647 h 782"/>
                <a:gd name="T26" fmla="*/ 2147483647 w 749"/>
                <a:gd name="T27" fmla="*/ 2147483647 h 782"/>
                <a:gd name="T28" fmla="*/ 2147483647 w 749"/>
                <a:gd name="T29" fmla="*/ 2147483647 h 782"/>
                <a:gd name="T30" fmla="*/ 2147483647 w 749"/>
                <a:gd name="T31" fmla="*/ 2147483647 h 782"/>
                <a:gd name="T32" fmla="*/ 2147483647 w 749"/>
                <a:gd name="T33" fmla="*/ 2147483647 h 782"/>
                <a:gd name="T34" fmla="*/ 2147483647 w 749"/>
                <a:gd name="T35" fmla="*/ 2147483647 h 782"/>
                <a:gd name="T36" fmla="*/ 2147483647 w 749"/>
                <a:gd name="T37" fmla="*/ 2147483647 h 782"/>
                <a:gd name="T38" fmla="*/ 2147483647 w 749"/>
                <a:gd name="T39" fmla="*/ 2147483647 h 782"/>
                <a:gd name="T40" fmla="*/ 2147483647 w 749"/>
                <a:gd name="T41" fmla="*/ 2147483647 h 782"/>
                <a:gd name="T42" fmla="*/ 2147483647 w 749"/>
                <a:gd name="T43" fmla="*/ 2147483647 h 782"/>
                <a:gd name="T44" fmla="*/ 2147483647 w 749"/>
                <a:gd name="T45" fmla="*/ 2147483647 h 782"/>
                <a:gd name="T46" fmla="*/ 2147483647 w 749"/>
                <a:gd name="T47" fmla="*/ 2147483647 h 782"/>
                <a:gd name="T48" fmla="*/ 2147483647 w 749"/>
                <a:gd name="T49" fmla="*/ 2147483647 h 782"/>
                <a:gd name="T50" fmla="*/ 2147483647 w 749"/>
                <a:gd name="T51" fmla="*/ 2147483647 h 782"/>
                <a:gd name="T52" fmla="*/ 2147483647 w 749"/>
                <a:gd name="T53" fmla="*/ 2147483647 h 782"/>
                <a:gd name="T54" fmla="*/ 2147483647 w 749"/>
                <a:gd name="T55" fmla="*/ 2147483647 h 782"/>
                <a:gd name="T56" fmla="*/ 2147483647 w 749"/>
                <a:gd name="T57" fmla="*/ 2147483647 h 782"/>
                <a:gd name="T58" fmla="*/ 2147483647 w 749"/>
                <a:gd name="T59" fmla="*/ 2147483647 h 782"/>
                <a:gd name="T60" fmla="*/ 2147483647 w 749"/>
                <a:gd name="T61" fmla="*/ 2147483647 h 782"/>
                <a:gd name="T62" fmla="*/ 2147483647 w 749"/>
                <a:gd name="T63" fmla="*/ 2147483647 h 782"/>
                <a:gd name="T64" fmla="*/ 2147483647 w 749"/>
                <a:gd name="T65" fmla="*/ 2147483647 h 782"/>
                <a:gd name="T66" fmla="*/ 2147483647 w 749"/>
                <a:gd name="T67" fmla="*/ 2147483647 h 782"/>
                <a:gd name="T68" fmla="*/ 2147483647 w 749"/>
                <a:gd name="T69" fmla="*/ 2147483647 h 782"/>
                <a:gd name="T70" fmla="*/ 2147483647 w 749"/>
                <a:gd name="T71" fmla="*/ 2147483647 h 782"/>
                <a:gd name="T72" fmla="*/ 2147483647 w 749"/>
                <a:gd name="T73" fmla="*/ 2147483647 h 782"/>
                <a:gd name="T74" fmla="*/ 2147483647 w 749"/>
                <a:gd name="T75" fmla="*/ 2147483647 h 782"/>
                <a:gd name="T76" fmla="*/ 2147483647 w 749"/>
                <a:gd name="T77" fmla="*/ 2147483647 h 782"/>
                <a:gd name="T78" fmla="*/ 2147483647 w 749"/>
                <a:gd name="T79" fmla="*/ 2147483647 h 782"/>
                <a:gd name="T80" fmla="*/ 2147483647 w 749"/>
                <a:gd name="T81" fmla="*/ 2147483647 h 782"/>
                <a:gd name="T82" fmla="*/ 2147483647 w 749"/>
                <a:gd name="T83" fmla="*/ 2147483647 h 782"/>
                <a:gd name="T84" fmla="*/ 2147483647 w 749"/>
                <a:gd name="T85" fmla="*/ 2147483647 h 782"/>
                <a:gd name="T86" fmla="*/ 2147483647 w 749"/>
                <a:gd name="T87" fmla="*/ 2147483647 h 782"/>
                <a:gd name="T88" fmla="*/ 2147483647 w 749"/>
                <a:gd name="T89" fmla="*/ 2147483647 h 782"/>
                <a:gd name="T90" fmla="*/ 2147483647 w 749"/>
                <a:gd name="T91" fmla="*/ 2147483647 h 782"/>
                <a:gd name="T92" fmla="*/ 2147483647 w 749"/>
                <a:gd name="T93" fmla="*/ 2147483647 h 782"/>
                <a:gd name="T94" fmla="*/ 2147483647 w 749"/>
                <a:gd name="T95" fmla="*/ 2147483647 h 782"/>
                <a:gd name="T96" fmla="*/ 2147483647 w 749"/>
                <a:gd name="T97" fmla="*/ 2147483647 h 782"/>
                <a:gd name="T98" fmla="*/ 2147483647 w 749"/>
                <a:gd name="T99" fmla="*/ 2147483647 h 782"/>
                <a:gd name="T100" fmla="*/ 2147483647 w 749"/>
                <a:gd name="T101" fmla="*/ 2147483647 h 782"/>
                <a:gd name="T102" fmla="*/ 2147483647 w 749"/>
                <a:gd name="T103" fmla="*/ 2147483647 h 782"/>
                <a:gd name="T104" fmla="*/ 2147483647 w 749"/>
                <a:gd name="T105" fmla="*/ 2147483647 h 782"/>
                <a:gd name="T106" fmla="*/ 2147483647 w 749"/>
                <a:gd name="T107" fmla="*/ 2147483647 h 782"/>
                <a:gd name="T108" fmla="*/ 2147483647 w 749"/>
                <a:gd name="T109" fmla="*/ 2147483647 h 782"/>
                <a:gd name="T110" fmla="*/ 2147483647 w 749"/>
                <a:gd name="T111" fmla="*/ 2147483647 h 782"/>
                <a:gd name="T112" fmla="*/ 2147483647 w 749"/>
                <a:gd name="T113" fmla="*/ 2147483647 h 782"/>
                <a:gd name="T114" fmla="*/ 2147483647 w 749"/>
                <a:gd name="T115" fmla="*/ 2147483647 h 782"/>
                <a:gd name="T116" fmla="*/ 2147483647 w 749"/>
                <a:gd name="T117" fmla="*/ 2147483647 h 782"/>
                <a:gd name="T118" fmla="*/ 2147483647 w 749"/>
                <a:gd name="T119" fmla="*/ 2147483647 h 7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49"/>
                <a:gd name="T181" fmla="*/ 0 h 782"/>
                <a:gd name="T182" fmla="*/ 749 w 749"/>
                <a:gd name="T183" fmla="*/ 782 h 7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8" name="Freeform 13"/>
            <p:cNvSpPr/>
            <p:nvPr/>
          </p:nvSpPr>
          <p:spPr bwMode="auto">
            <a:xfrm>
              <a:off x="2549702" y="3512496"/>
              <a:ext cx="478137" cy="405366"/>
            </a:xfrm>
            <a:custGeom>
              <a:avLst/>
              <a:gdLst>
                <a:gd name="T0" fmla="*/ 2147483647 w 506"/>
                <a:gd name="T1" fmla="*/ 2147483647 h 438"/>
                <a:gd name="T2" fmla="*/ 2147483647 w 506"/>
                <a:gd name="T3" fmla="*/ 2147483647 h 438"/>
                <a:gd name="T4" fmla="*/ 2147483647 w 506"/>
                <a:gd name="T5" fmla="*/ 2147483647 h 438"/>
                <a:gd name="T6" fmla="*/ 2147483647 w 506"/>
                <a:gd name="T7" fmla="*/ 2147483647 h 438"/>
                <a:gd name="T8" fmla="*/ 2147483647 w 506"/>
                <a:gd name="T9" fmla="*/ 2147483647 h 438"/>
                <a:gd name="T10" fmla="*/ 2147483647 w 506"/>
                <a:gd name="T11" fmla="*/ 2147483647 h 438"/>
                <a:gd name="T12" fmla="*/ 2147483647 w 506"/>
                <a:gd name="T13" fmla="*/ 2147483647 h 438"/>
                <a:gd name="T14" fmla="*/ 2147483647 w 506"/>
                <a:gd name="T15" fmla="*/ 2147483647 h 438"/>
                <a:gd name="T16" fmla="*/ 2147483647 w 506"/>
                <a:gd name="T17" fmla="*/ 2147483647 h 438"/>
                <a:gd name="T18" fmla="*/ 2147483647 w 506"/>
                <a:gd name="T19" fmla="*/ 2147483647 h 438"/>
                <a:gd name="T20" fmla="*/ 2147483647 w 506"/>
                <a:gd name="T21" fmla="*/ 2147483647 h 438"/>
                <a:gd name="T22" fmla="*/ 2147483647 w 506"/>
                <a:gd name="T23" fmla="*/ 2147483647 h 438"/>
                <a:gd name="T24" fmla="*/ 2147483647 w 506"/>
                <a:gd name="T25" fmla="*/ 2147483647 h 438"/>
                <a:gd name="T26" fmla="*/ 2147483647 w 506"/>
                <a:gd name="T27" fmla="*/ 2147483647 h 438"/>
                <a:gd name="T28" fmla="*/ 2147483647 w 506"/>
                <a:gd name="T29" fmla="*/ 2147483647 h 438"/>
                <a:gd name="T30" fmla="*/ 2147483647 w 506"/>
                <a:gd name="T31" fmla="*/ 2147483647 h 438"/>
                <a:gd name="T32" fmla="*/ 2147483647 w 506"/>
                <a:gd name="T33" fmla="*/ 2147483647 h 438"/>
                <a:gd name="T34" fmla="*/ 2147483647 w 506"/>
                <a:gd name="T35" fmla="*/ 2147483647 h 438"/>
                <a:gd name="T36" fmla="*/ 2147483647 w 506"/>
                <a:gd name="T37" fmla="*/ 2147483647 h 438"/>
                <a:gd name="T38" fmla="*/ 2147483647 w 506"/>
                <a:gd name="T39" fmla="*/ 2147483647 h 438"/>
                <a:gd name="T40" fmla="*/ 2147483647 w 506"/>
                <a:gd name="T41" fmla="*/ 2147483647 h 438"/>
                <a:gd name="T42" fmla="*/ 2147483647 w 506"/>
                <a:gd name="T43" fmla="*/ 2147483647 h 438"/>
                <a:gd name="T44" fmla="*/ 2147483647 w 506"/>
                <a:gd name="T45" fmla="*/ 2147483647 h 438"/>
                <a:gd name="T46" fmla="*/ 2147483647 w 506"/>
                <a:gd name="T47" fmla="*/ 2147483647 h 438"/>
                <a:gd name="T48" fmla="*/ 2147483647 w 506"/>
                <a:gd name="T49" fmla="*/ 2147483647 h 438"/>
                <a:gd name="T50" fmla="*/ 2147483647 w 506"/>
                <a:gd name="T51" fmla="*/ 2147483647 h 438"/>
                <a:gd name="T52" fmla="*/ 2147483647 w 506"/>
                <a:gd name="T53" fmla="*/ 2147483647 h 438"/>
                <a:gd name="T54" fmla="*/ 2147483647 w 506"/>
                <a:gd name="T55" fmla="*/ 2147483647 h 438"/>
                <a:gd name="T56" fmla="*/ 2147483647 w 506"/>
                <a:gd name="T57" fmla="*/ 2147483647 h 438"/>
                <a:gd name="T58" fmla="*/ 2147483647 w 506"/>
                <a:gd name="T59" fmla="*/ 2147483647 h 438"/>
                <a:gd name="T60" fmla="*/ 2147483647 w 506"/>
                <a:gd name="T61" fmla="*/ 2147483647 h 438"/>
                <a:gd name="T62" fmla="*/ 2147483647 w 506"/>
                <a:gd name="T63" fmla="*/ 2147483647 h 438"/>
                <a:gd name="T64" fmla="*/ 2147483647 w 506"/>
                <a:gd name="T65" fmla="*/ 2147483647 h 438"/>
                <a:gd name="T66" fmla="*/ 2147483647 w 506"/>
                <a:gd name="T67" fmla="*/ 2147483647 h 438"/>
                <a:gd name="T68" fmla="*/ 2147483647 w 506"/>
                <a:gd name="T69" fmla="*/ 2147483647 h 438"/>
                <a:gd name="T70" fmla="*/ 2147483647 w 506"/>
                <a:gd name="T71" fmla="*/ 2147483647 h 438"/>
                <a:gd name="T72" fmla="*/ 2147483647 w 506"/>
                <a:gd name="T73" fmla="*/ 2147483647 h 438"/>
                <a:gd name="T74" fmla="*/ 2147483647 w 506"/>
                <a:gd name="T75" fmla="*/ 2147483647 h 438"/>
                <a:gd name="T76" fmla="*/ 2147483647 w 506"/>
                <a:gd name="T77" fmla="*/ 2147483647 h 438"/>
                <a:gd name="T78" fmla="*/ 2147483647 w 506"/>
                <a:gd name="T79" fmla="*/ 2147483647 h 438"/>
                <a:gd name="T80" fmla="*/ 2147483647 w 506"/>
                <a:gd name="T81" fmla="*/ 2147483647 h 438"/>
                <a:gd name="T82" fmla="*/ 2147483647 w 506"/>
                <a:gd name="T83" fmla="*/ 2147483647 h 438"/>
                <a:gd name="T84" fmla="*/ 2147483647 w 506"/>
                <a:gd name="T85" fmla="*/ 2147483647 h 438"/>
                <a:gd name="T86" fmla="*/ 2147483647 w 506"/>
                <a:gd name="T87" fmla="*/ 2147483647 h 438"/>
                <a:gd name="T88" fmla="*/ 2147483647 w 506"/>
                <a:gd name="T89" fmla="*/ 2147483647 h 438"/>
                <a:gd name="T90" fmla="*/ 2147483647 w 506"/>
                <a:gd name="T91" fmla="*/ 2147483647 h 438"/>
                <a:gd name="T92" fmla="*/ 2147483647 w 506"/>
                <a:gd name="T93" fmla="*/ 2147483647 h 438"/>
                <a:gd name="T94" fmla="*/ 2147483647 w 506"/>
                <a:gd name="T95" fmla="*/ 2147483647 h 438"/>
                <a:gd name="T96" fmla="*/ 2147483647 w 506"/>
                <a:gd name="T97" fmla="*/ 2147483647 h 438"/>
                <a:gd name="T98" fmla="*/ 2147483647 w 506"/>
                <a:gd name="T99" fmla="*/ 2147483647 h 438"/>
                <a:gd name="T100" fmla="*/ 2147483647 w 506"/>
                <a:gd name="T101" fmla="*/ 2147483647 h 438"/>
                <a:gd name="T102" fmla="*/ 2147483647 w 506"/>
                <a:gd name="T103" fmla="*/ 2147483647 h 4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06"/>
                <a:gd name="T157" fmla="*/ 0 h 438"/>
                <a:gd name="T158" fmla="*/ 506 w 506"/>
                <a:gd name="T159" fmla="*/ 438 h 4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9" name="Freeform 14"/>
            <p:cNvSpPr/>
            <p:nvPr/>
          </p:nvSpPr>
          <p:spPr bwMode="auto">
            <a:xfrm>
              <a:off x="2627860" y="3761379"/>
              <a:ext cx="625256" cy="467959"/>
            </a:xfrm>
            <a:custGeom>
              <a:avLst/>
              <a:gdLst>
                <a:gd name="T0" fmla="*/ 2147483647 w 662"/>
                <a:gd name="T1" fmla="*/ 2147483647 h 506"/>
                <a:gd name="T2" fmla="*/ 2147483647 w 662"/>
                <a:gd name="T3" fmla="*/ 2147483647 h 506"/>
                <a:gd name="T4" fmla="*/ 2147483647 w 662"/>
                <a:gd name="T5" fmla="*/ 2147483647 h 506"/>
                <a:gd name="T6" fmla="*/ 2147483647 w 662"/>
                <a:gd name="T7" fmla="*/ 2147483647 h 506"/>
                <a:gd name="T8" fmla="*/ 2147483647 w 662"/>
                <a:gd name="T9" fmla="*/ 2147483647 h 506"/>
                <a:gd name="T10" fmla="*/ 2147483647 w 662"/>
                <a:gd name="T11" fmla="*/ 2147483647 h 506"/>
                <a:gd name="T12" fmla="*/ 2147483647 w 662"/>
                <a:gd name="T13" fmla="*/ 2147483647 h 506"/>
                <a:gd name="T14" fmla="*/ 2147483647 w 662"/>
                <a:gd name="T15" fmla="*/ 2147483647 h 506"/>
                <a:gd name="T16" fmla="*/ 2147483647 w 662"/>
                <a:gd name="T17" fmla="*/ 2147483647 h 506"/>
                <a:gd name="T18" fmla="*/ 2147483647 w 662"/>
                <a:gd name="T19" fmla="*/ 2147483647 h 506"/>
                <a:gd name="T20" fmla="*/ 2147483647 w 662"/>
                <a:gd name="T21" fmla="*/ 2147483647 h 506"/>
                <a:gd name="T22" fmla="*/ 2147483647 w 662"/>
                <a:gd name="T23" fmla="*/ 2147483647 h 506"/>
                <a:gd name="T24" fmla="*/ 2147483647 w 662"/>
                <a:gd name="T25" fmla="*/ 2147483647 h 506"/>
                <a:gd name="T26" fmla="*/ 2147483647 w 662"/>
                <a:gd name="T27" fmla="*/ 2147483647 h 506"/>
                <a:gd name="T28" fmla="*/ 2147483647 w 662"/>
                <a:gd name="T29" fmla="*/ 2147483647 h 506"/>
                <a:gd name="T30" fmla="*/ 2147483647 w 662"/>
                <a:gd name="T31" fmla="*/ 2147483647 h 506"/>
                <a:gd name="T32" fmla="*/ 2147483647 w 662"/>
                <a:gd name="T33" fmla="*/ 2147483647 h 506"/>
                <a:gd name="T34" fmla="*/ 2147483647 w 662"/>
                <a:gd name="T35" fmla="*/ 2147483647 h 506"/>
                <a:gd name="T36" fmla="*/ 2147483647 w 662"/>
                <a:gd name="T37" fmla="*/ 2147483647 h 506"/>
                <a:gd name="T38" fmla="*/ 2147483647 w 662"/>
                <a:gd name="T39" fmla="*/ 2147483647 h 506"/>
                <a:gd name="T40" fmla="*/ 2147483647 w 662"/>
                <a:gd name="T41" fmla="*/ 2147483647 h 506"/>
                <a:gd name="T42" fmla="*/ 2147483647 w 662"/>
                <a:gd name="T43" fmla="*/ 2147483647 h 506"/>
                <a:gd name="T44" fmla="*/ 2147483647 w 662"/>
                <a:gd name="T45" fmla="*/ 2147483647 h 506"/>
                <a:gd name="T46" fmla="*/ 2147483647 w 662"/>
                <a:gd name="T47" fmla="*/ 2147483647 h 506"/>
                <a:gd name="T48" fmla="*/ 2147483647 w 662"/>
                <a:gd name="T49" fmla="*/ 2147483647 h 506"/>
                <a:gd name="T50" fmla="*/ 2147483647 w 662"/>
                <a:gd name="T51" fmla="*/ 2147483647 h 506"/>
                <a:gd name="T52" fmla="*/ 2147483647 w 662"/>
                <a:gd name="T53" fmla="*/ 2147483647 h 506"/>
                <a:gd name="T54" fmla="*/ 2147483647 w 662"/>
                <a:gd name="T55" fmla="*/ 2147483647 h 506"/>
                <a:gd name="T56" fmla="*/ 2147483647 w 662"/>
                <a:gd name="T57" fmla="*/ 2147483647 h 506"/>
                <a:gd name="T58" fmla="*/ 2147483647 w 662"/>
                <a:gd name="T59" fmla="*/ 2147483647 h 506"/>
                <a:gd name="T60" fmla="*/ 2147483647 w 662"/>
                <a:gd name="T61" fmla="*/ 2147483647 h 506"/>
                <a:gd name="T62" fmla="*/ 2147483647 w 662"/>
                <a:gd name="T63" fmla="*/ 2147483647 h 506"/>
                <a:gd name="T64" fmla="*/ 2147483647 w 662"/>
                <a:gd name="T65" fmla="*/ 2147483647 h 506"/>
                <a:gd name="T66" fmla="*/ 2147483647 w 662"/>
                <a:gd name="T67" fmla="*/ 2147483647 h 506"/>
                <a:gd name="T68" fmla="*/ 2147483647 w 662"/>
                <a:gd name="T69" fmla="*/ 2147483647 h 506"/>
                <a:gd name="T70" fmla="*/ 2147483647 w 662"/>
                <a:gd name="T71" fmla="*/ 2147483647 h 506"/>
                <a:gd name="T72" fmla="*/ 2147483647 w 662"/>
                <a:gd name="T73" fmla="*/ 2147483647 h 506"/>
                <a:gd name="T74" fmla="*/ 2147483647 w 662"/>
                <a:gd name="T75" fmla="*/ 2147483647 h 506"/>
                <a:gd name="T76" fmla="*/ 2147483647 w 662"/>
                <a:gd name="T77" fmla="*/ 2147483647 h 506"/>
                <a:gd name="T78" fmla="*/ 2147483647 w 662"/>
                <a:gd name="T79" fmla="*/ 2147483647 h 506"/>
                <a:gd name="T80" fmla="*/ 2147483647 w 662"/>
                <a:gd name="T81" fmla="*/ 2147483647 h 506"/>
                <a:gd name="T82" fmla="*/ 2147483647 w 662"/>
                <a:gd name="T83" fmla="*/ 2147483647 h 506"/>
                <a:gd name="T84" fmla="*/ 2147483647 w 662"/>
                <a:gd name="T85" fmla="*/ 2147483647 h 506"/>
                <a:gd name="T86" fmla="*/ 2147483647 w 662"/>
                <a:gd name="T87" fmla="*/ 2147483647 h 506"/>
                <a:gd name="T88" fmla="*/ 2147483647 w 662"/>
                <a:gd name="T89" fmla="*/ 2147483647 h 506"/>
                <a:gd name="T90" fmla="*/ 2147483647 w 662"/>
                <a:gd name="T91" fmla="*/ 2147483647 h 506"/>
                <a:gd name="T92" fmla="*/ 2147483647 w 662"/>
                <a:gd name="T93" fmla="*/ 2147483647 h 506"/>
                <a:gd name="T94" fmla="*/ 2147483647 w 662"/>
                <a:gd name="T95" fmla="*/ 2147483647 h 506"/>
                <a:gd name="T96" fmla="*/ 2147483647 w 662"/>
                <a:gd name="T97" fmla="*/ 2147483647 h 506"/>
                <a:gd name="T98" fmla="*/ 2147483647 w 662"/>
                <a:gd name="T99" fmla="*/ 2147483647 h 506"/>
                <a:gd name="T100" fmla="*/ 2147483647 w 662"/>
                <a:gd name="T101" fmla="*/ 2147483647 h 506"/>
                <a:gd name="T102" fmla="*/ 2147483647 w 662"/>
                <a:gd name="T103" fmla="*/ 2147483647 h 506"/>
                <a:gd name="T104" fmla="*/ 2147483647 w 662"/>
                <a:gd name="T105" fmla="*/ 2147483647 h 506"/>
                <a:gd name="T106" fmla="*/ 2147483647 w 662"/>
                <a:gd name="T107" fmla="*/ 2147483647 h 506"/>
                <a:gd name="T108" fmla="*/ 2147483647 w 662"/>
                <a:gd name="T109" fmla="*/ 2147483647 h 506"/>
                <a:gd name="T110" fmla="*/ 2147483647 w 662"/>
                <a:gd name="T111" fmla="*/ 2147483647 h 506"/>
                <a:gd name="T112" fmla="*/ 2147483647 w 662"/>
                <a:gd name="T113" fmla="*/ 2147483647 h 506"/>
                <a:gd name="T114" fmla="*/ 2147483647 w 662"/>
                <a:gd name="T115" fmla="*/ 0 h 506"/>
                <a:gd name="T116" fmla="*/ 2147483647 w 662"/>
                <a:gd name="T117" fmla="*/ 2147483647 h 5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2"/>
                <a:gd name="T178" fmla="*/ 0 h 506"/>
                <a:gd name="T179" fmla="*/ 662 w 662"/>
                <a:gd name="T180" fmla="*/ 506 h 50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0" name="Freeform 15"/>
            <p:cNvSpPr/>
            <p:nvPr/>
          </p:nvSpPr>
          <p:spPr bwMode="auto">
            <a:xfrm>
              <a:off x="2715211" y="3248710"/>
              <a:ext cx="354006" cy="353204"/>
            </a:xfrm>
            <a:custGeom>
              <a:avLst/>
              <a:gdLst>
                <a:gd name="T0" fmla="*/ 2147483647 w 374"/>
                <a:gd name="T1" fmla="*/ 2147483647 h 381"/>
                <a:gd name="T2" fmla="*/ 2147483647 w 374"/>
                <a:gd name="T3" fmla="*/ 2147483647 h 381"/>
                <a:gd name="T4" fmla="*/ 2147483647 w 374"/>
                <a:gd name="T5" fmla="*/ 2147483647 h 381"/>
                <a:gd name="T6" fmla="*/ 2147483647 w 374"/>
                <a:gd name="T7" fmla="*/ 2147483647 h 381"/>
                <a:gd name="T8" fmla="*/ 2147483647 w 374"/>
                <a:gd name="T9" fmla="*/ 2147483647 h 381"/>
                <a:gd name="T10" fmla="*/ 2147483647 w 374"/>
                <a:gd name="T11" fmla="*/ 2147483647 h 381"/>
                <a:gd name="T12" fmla="*/ 2147483647 w 374"/>
                <a:gd name="T13" fmla="*/ 2147483647 h 381"/>
                <a:gd name="T14" fmla="*/ 2147483647 w 374"/>
                <a:gd name="T15" fmla="*/ 2147483647 h 381"/>
                <a:gd name="T16" fmla="*/ 2147483647 w 374"/>
                <a:gd name="T17" fmla="*/ 2147483647 h 381"/>
                <a:gd name="T18" fmla="*/ 2147483647 w 374"/>
                <a:gd name="T19" fmla="*/ 2147483647 h 381"/>
                <a:gd name="T20" fmla="*/ 2147483647 w 374"/>
                <a:gd name="T21" fmla="*/ 2147483647 h 381"/>
                <a:gd name="T22" fmla="*/ 2147483647 w 374"/>
                <a:gd name="T23" fmla="*/ 2147483647 h 381"/>
                <a:gd name="T24" fmla="*/ 2147483647 w 374"/>
                <a:gd name="T25" fmla="*/ 2147483647 h 381"/>
                <a:gd name="T26" fmla="*/ 2147483647 w 374"/>
                <a:gd name="T27" fmla="*/ 2147483647 h 381"/>
                <a:gd name="T28" fmla="*/ 0 w 374"/>
                <a:gd name="T29" fmla="*/ 2147483647 h 381"/>
                <a:gd name="T30" fmla="*/ 2147483647 w 374"/>
                <a:gd name="T31" fmla="*/ 2147483647 h 381"/>
                <a:gd name="T32" fmla="*/ 2147483647 w 374"/>
                <a:gd name="T33" fmla="*/ 2147483647 h 381"/>
                <a:gd name="T34" fmla="*/ 2147483647 w 374"/>
                <a:gd name="T35" fmla="*/ 2147483647 h 381"/>
                <a:gd name="T36" fmla="*/ 2147483647 w 374"/>
                <a:gd name="T37" fmla="*/ 2147483647 h 381"/>
                <a:gd name="T38" fmla="*/ 2147483647 w 374"/>
                <a:gd name="T39" fmla="*/ 2147483647 h 381"/>
                <a:gd name="T40" fmla="*/ 2147483647 w 374"/>
                <a:gd name="T41" fmla="*/ 2147483647 h 381"/>
                <a:gd name="T42" fmla="*/ 2147483647 w 374"/>
                <a:gd name="T43" fmla="*/ 2147483647 h 381"/>
                <a:gd name="T44" fmla="*/ 2147483647 w 374"/>
                <a:gd name="T45" fmla="*/ 2147483647 h 381"/>
                <a:gd name="T46" fmla="*/ 2147483647 w 374"/>
                <a:gd name="T47" fmla="*/ 2147483647 h 381"/>
                <a:gd name="T48" fmla="*/ 2147483647 w 374"/>
                <a:gd name="T49" fmla="*/ 2147483647 h 381"/>
                <a:gd name="T50" fmla="*/ 2147483647 w 374"/>
                <a:gd name="T51" fmla="*/ 2147483647 h 381"/>
                <a:gd name="T52" fmla="*/ 2147483647 w 374"/>
                <a:gd name="T53" fmla="*/ 2147483647 h 381"/>
                <a:gd name="T54" fmla="*/ 2147483647 w 374"/>
                <a:gd name="T55" fmla="*/ 2147483647 h 381"/>
                <a:gd name="T56" fmla="*/ 2147483647 w 374"/>
                <a:gd name="T57" fmla="*/ 2147483647 h 381"/>
                <a:gd name="T58" fmla="*/ 2147483647 w 374"/>
                <a:gd name="T59" fmla="*/ 2147483647 h 381"/>
                <a:gd name="T60" fmla="*/ 2147483647 w 374"/>
                <a:gd name="T61" fmla="*/ 2147483647 h 381"/>
                <a:gd name="T62" fmla="*/ 2147483647 w 374"/>
                <a:gd name="T63" fmla="*/ 2147483647 h 381"/>
                <a:gd name="T64" fmla="*/ 2147483647 w 374"/>
                <a:gd name="T65" fmla="*/ 2147483647 h 381"/>
                <a:gd name="T66" fmla="*/ 2147483647 w 374"/>
                <a:gd name="T67" fmla="*/ 2147483647 h 381"/>
                <a:gd name="T68" fmla="*/ 2147483647 w 374"/>
                <a:gd name="T69" fmla="*/ 2147483647 h 381"/>
                <a:gd name="T70" fmla="*/ 2147483647 w 374"/>
                <a:gd name="T71" fmla="*/ 2147483647 h 381"/>
                <a:gd name="T72" fmla="*/ 2147483647 w 374"/>
                <a:gd name="T73" fmla="*/ 2147483647 h 381"/>
                <a:gd name="T74" fmla="*/ 2147483647 w 374"/>
                <a:gd name="T75" fmla="*/ 2147483647 h 381"/>
                <a:gd name="T76" fmla="*/ 2147483647 w 374"/>
                <a:gd name="T77" fmla="*/ 2147483647 h 381"/>
                <a:gd name="T78" fmla="*/ 2147483647 w 374"/>
                <a:gd name="T79" fmla="*/ 2147483647 h 381"/>
                <a:gd name="T80" fmla="*/ 2147483647 w 374"/>
                <a:gd name="T81" fmla="*/ 2147483647 h 381"/>
                <a:gd name="T82" fmla="*/ 2147483647 w 374"/>
                <a:gd name="T83" fmla="*/ 2147483647 h 381"/>
                <a:gd name="T84" fmla="*/ 2147483647 w 374"/>
                <a:gd name="T85" fmla="*/ 2147483647 h 381"/>
                <a:gd name="T86" fmla="*/ 2147483647 w 374"/>
                <a:gd name="T87" fmla="*/ 2147483647 h 381"/>
                <a:gd name="T88" fmla="*/ 2147483647 w 374"/>
                <a:gd name="T89" fmla="*/ 2147483647 h 381"/>
                <a:gd name="T90" fmla="*/ 2147483647 w 374"/>
                <a:gd name="T91" fmla="*/ 2147483647 h 381"/>
                <a:gd name="T92" fmla="*/ 2147483647 w 374"/>
                <a:gd name="T93" fmla="*/ 2147483647 h 3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74"/>
                <a:gd name="T142" fmla="*/ 0 h 381"/>
                <a:gd name="T143" fmla="*/ 374 w 374"/>
                <a:gd name="T144" fmla="*/ 381 h 38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1" name="Freeform 16"/>
            <p:cNvSpPr/>
            <p:nvPr/>
          </p:nvSpPr>
          <p:spPr bwMode="auto">
            <a:xfrm>
              <a:off x="2715211" y="2566146"/>
              <a:ext cx="403045" cy="704919"/>
            </a:xfrm>
            <a:custGeom>
              <a:avLst/>
              <a:gdLst>
                <a:gd name="T0" fmla="*/ 2147483647 w 425"/>
                <a:gd name="T1" fmla="*/ 2147483647 h 763"/>
                <a:gd name="T2" fmla="*/ 2147483647 w 425"/>
                <a:gd name="T3" fmla="*/ 2147483647 h 763"/>
                <a:gd name="T4" fmla="*/ 2147483647 w 425"/>
                <a:gd name="T5" fmla="*/ 2147483647 h 763"/>
                <a:gd name="T6" fmla="*/ 2147483647 w 425"/>
                <a:gd name="T7" fmla="*/ 2147483647 h 763"/>
                <a:gd name="T8" fmla="*/ 2147483647 w 425"/>
                <a:gd name="T9" fmla="*/ 2147483647 h 763"/>
                <a:gd name="T10" fmla="*/ 2147483647 w 425"/>
                <a:gd name="T11" fmla="*/ 2147483647 h 763"/>
                <a:gd name="T12" fmla="*/ 2147483647 w 425"/>
                <a:gd name="T13" fmla="*/ 2147483647 h 763"/>
                <a:gd name="T14" fmla="*/ 2147483647 w 425"/>
                <a:gd name="T15" fmla="*/ 2147483647 h 763"/>
                <a:gd name="T16" fmla="*/ 2147483647 w 425"/>
                <a:gd name="T17" fmla="*/ 2147483647 h 763"/>
                <a:gd name="T18" fmla="*/ 2147483647 w 425"/>
                <a:gd name="T19" fmla="*/ 2147483647 h 763"/>
                <a:gd name="T20" fmla="*/ 2147483647 w 425"/>
                <a:gd name="T21" fmla="*/ 2147483647 h 763"/>
                <a:gd name="T22" fmla="*/ 2147483647 w 425"/>
                <a:gd name="T23" fmla="*/ 2147483647 h 763"/>
                <a:gd name="T24" fmla="*/ 2147483647 w 425"/>
                <a:gd name="T25" fmla="*/ 2147483647 h 763"/>
                <a:gd name="T26" fmla="*/ 2147483647 w 425"/>
                <a:gd name="T27" fmla="*/ 2147483647 h 763"/>
                <a:gd name="T28" fmla="*/ 2147483647 w 425"/>
                <a:gd name="T29" fmla="*/ 2147483647 h 763"/>
                <a:gd name="T30" fmla="*/ 2147483647 w 425"/>
                <a:gd name="T31" fmla="*/ 2147483647 h 763"/>
                <a:gd name="T32" fmla="*/ 2147483647 w 425"/>
                <a:gd name="T33" fmla="*/ 2147483647 h 763"/>
                <a:gd name="T34" fmla="*/ 2147483647 w 425"/>
                <a:gd name="T35" fmla="*/ 2147483647 h 763"/>
                <a:gd name="T36" fmla="*/ 2147483647 w 425"/>
                <a:gd name="T37" fmla="*/ 2147483647 h 763"/>
                <a:gd name="T38" fmla="*/ 2147483647 w 425"/>
                <a:gd name="T39" fmla="*/ 2147483647 h 763"/>
                <a:gd name="T40" fmla="*/ 2147483647 w 425"/>
                <a:gd name="T41" fmla="*/ 2147483647 h 763"/>
                <a:gd name="T42" fmla="*/ 2147483647 w 425"/>
                <a:gd name="T43" fmla="*/ 2147483647 h 763"/>
                <a:gd name="T44" fmla="*/ 2147483647 w 425"/>
                <a:gd name="T45" fmla="*/ 2147483647 h 763"/>
                <a:gd name="T46" fmla="*/ 2147483647 w 425"/>
                <a:gd name="T47" fmla="*/ 2147483647 h 763"/>
                <a:gd name="T48" fmla="*/ 2147483647 w 425"/>
                <a:gd name="T49" fmla="*/ 2147483647 h 763"/>
                <a:gd name="T50" fmla="*/ 2147483647 w 425"/>
                <a:gd name="T51" fmla="*/ 2147483647 h 763"/>
                <a:gd name="T52" fmla="*/ 2147483647 w 425"/>
                <a:gd name="T53" fmla="*/ 2147483647 h 763"/>
                <a:gd name="T54" fmla="*/ 2147483647 w 425"/>
                <a:gd name="T55" fmla="*/ 2147483647 h 763"/>
                <a:gd name="T56" fmla="*/ 2147483647 w 425"/>
                <a:gd name="T57" fmla="*/ 2147483647 h 763"/>
                <a:gd name="T58" fmla="*/ 2147483647 w 425"/>
                <a:gd name="T59" fmla="*/ 2147483647 h 763"/>
                <a:gd name="T60" fmla="*/ 2147483647 w 425"/>
                <a:gd name="T61" fmla="*/ 2147483647 h 763"/>
                <a:gd name="T62" fmla="*/ 2147483647 w 425"/>
                <a:gd name="T63" fmla="*/ 2147483647 h 763"/>
                <a:gd name="T64" fmla="*/ 2147483647 w 425"/>
                <a:gd name="T65" fmla="*/ 2147483647 h 763"/>
                <a:gd name="T66" fmla="*/ 2147483647 w 425"/>
                <a:gd name="T67" fmla="*/ 2147483647 h 763"/>
                <a:gd name="T68" fmla="*/ 2147483647 w 425"/>
                <a:gd name="T69" fmla="*/ 2147483647 h 763"/>
                <a:gd name="T70" fmla="*/ 2147483647 w 425"/>
                <a:gd name="T71" fmla="*/ 2147483647 h 763"/>
                <a:gd name="T72" fmla="*/ 2147483647 w 425"/>
                <a:gd name="T73" fmla="*/ 2147483647 h 763"/>
                <a:gd name="T74" fmla="*/ 2147483647 w 425"/>
                <a:gd name="T75" fmla="*/ 2147483647 h 763"/>
                <a:gd name="T76" fmla="*/ 2147483647 w 425"/>
                <a:gd name="T77" fmla="*/ 2147483647 h 763"/>
                <a:gd name="T78" fmla="*/ 2147483647 w 425"/>
                <a:gd name="T79" fmla="*/ 2147483647 h 763"/>
                <a:gd name="T80" fmla="*/ 2147483647 w 425"/>
                <a:gd name="T81" fmla="*/ 2147483647 h 763"/>
                <a:gd name="T82" fmla="*/ 2147483647 w 425"/>
                <a:gd name="T83" fmla="*/ 2147483647 h 763"/>
                <a:gd name="T84" fmla="*/ 2147483647 w 425"/>
                <a:gd name="T85" fmla="*/ 2147483647 h 763"/>
                <a:gd name="T86" fmla="*/ 2147483647 w 425"/>
                <a:gd name="T87" fmla="*/ 2147483647 h 763"/>
                <a:gd name="T88" fmla="*/ 2147483647 w 425"/>
                <a:gd name="T89" fmla="*/ 2147483647 h 763"/>
                <a:gd name="T90" fmla="*/ 2147483647 w 425"/>
                <a:gd name="T91" fmla="*/ 2147483647 h 763"/>
                <a:gd name="T92" fmla="*/ 2147483647 w 425"/>
                <a:gd name="T93" fmla="*/ 2147483647 h 763"/>
                <a:gd name="T94" fmla="*/ 2147483647 w 425"/>
                <a:gd name="T95" fmla="*/ 2147483647 h 763"/>
                <a:gd name="T96" fmla="*/ 2147483647 w 425"/>
                <a:gd name="T97" fmla="*/ 2147483647 h 763"/>
                <a:gd name="T98" fmla="*/ 2147483647 w 425"/>
                <a:gd name="T99" fmla="*/ 2147483647 h 763"/>
                <a:gd name="T100" fmla="*/ 2147483647 w 425"/>
                <a:gd name="T101" fmla="*/ 2147483647 h 763"/>
                <a:gd name="T102" fmla="*/ 2147483647 w 425"/>
                <a:gd name="T103" fmla="*/ 0 h 763"/>
                <a:gd name="T104" fmla="*/ 2147483647 w 425"/>
                <a:gd name="T105" fmla="*/ 2147483647 h 763"/>
                <a:gd name="T106" fmla="*/ 2147483647 w 425"/>
                <a:gd name="T107" fmla="*/ 2147483647 h 763"/>
                <a:gd name="T108" fmla="*/ 2147483647 w 425"/>
                <a:gd name="T109" fmla="*/ 2147483647 h 763"/>
                <a:gd name="T110" fmla="*/ 2147483647 w 425"/>
                <a:gd name="T111" fmla="*/ 2147483647 h 763"/>
                <a:gd name="T112" fmla="*/ 2147483647 w 425"/>
                <a:gd name="T113" fmla="*/ 2147483647 h 763"/>
                <a:gd name="T114" fmla="*/ 2147483647 w 425"/>
                <a:gd name="T115" fmla="*/ 2147483647 h 763"/>
                <a:gd name="T116" fmla="*/ 2147483647 w 425"/>
                <a:gd name="T117" fmla="*/ 2147483647 h 763"/>
                <a:gd name="T118" fmla="*/ 2147483647 w 425"/>
                <a:gd name="T119" fmla="*/ 2147483647 h 763"/>
                <a:gd name="T120" fmla="*/ 2147483647 w 425"/>
                <a:gd name="T121" fmla="*/ 2147483647 h 763"/>
                <a:gd name="T122" fmla="*/ 2147483647 w 425"/>
                <a:gd name="T123" fmla="*/ 2147483647 h 763"/>
                <a:gd name="T124" fmla="*/ 2147483647 w 425"/>
                <a:gd name="T125" fmla="*/ 2147483647 h 7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25"/>
                <a:gd name="T190" fmla="*/ 0 h 763"/>
                <a:gd name="T191" fmla="*/ 425 w 425"/>
                <a:gd name="T192" fmla="*/ 763 h 7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2" name="Freeform 17"/>
            <p:cNvSpPr/>
            <p:nvPr/>
          </p:nvSpPr>
          <p:spPr bwMode="auto">
            <a:xfrm>
              <a:off x="3064619" y="2437979"/>
              <a:ext cx="271251" cy="576752"/>
            </a:xfrm>
            <a:custGeom>
              <a:avLst/>
              <a:gdLst>
                <a:gd name="T0" fmla="*/ 2147483647 w 286"/>
                <a:gd name="T1" fmla="*/ 2147483647 h 625"/>
                <a:gd name="T2" fmla="*/ 2147483647 w 286"/>
                <a:gd name="T3" fmla="*/ 2147483647 h 625"/>
                <a:gd name="T4" fmla="*/ 2147483647 w 286"/>
                <a:gd name="T5" fmla="*/ 2147483647 h 625"/>
                <a:gd name="T6" fmla="*/ 2147483647 w 286"/>
                <a:gd name="T7" fmla="*/ 2147483647 h 625"/>
                <a:gd name="T8" fmla="*/ 2147483647 w 286"/>
                <a:gd name="T9" fmla="*/ 2147483647 h 625"/>
                <a:gd name="T10" fmla="*/ 2147483647 w 286"/>
                <a:gd name="T11" fmla="*/ 2147483647 h 625"/>
                <a:gd name="T12" fmla="*/ 2147483647 w 286"/>
                <a:gd name="T13" fmla="*/ 2147483647 h 625"/>
                <a:gd name="T14" fmla="*/ 2147483647 w 286"/>
                <a:gd name="T15" fmla="*/ 2147483647 h 625"/>
                <a:gd name="T16" fmla="*/ 2147483647 w 286"/>
                <a:gd name="T17" fmla="*/ 2147483647 h 625"/>
                <a:gd name="T18" fmla="*/ 2147483647 w 286"/>
                <a:gd name="T19" fmla="*/ 2147483647 h 625"/>
                <a:gd name="T20" fmla="*/ 2147483647 w 286"/>
                <a:gd name="T21" fmla="*/ 2147483647 h 625"/>
                <a:gd name="T22" fmla="*/ 2147483647 w 286"/>
                <a:gd name="T23" fmla="*/ 2147483647 h 625"/>
                <a:gd name="T24" fmla="*/ 2147483647 w 286"/>
                <a:gd name="T25" fmla="*/ 2147483647 h 625"/>
                <a:gd name="T26" fmla="*/ 2147483647 w 286"/>
                <a:gd name="T27" fmla="*/ 2147483647 h 625"/>
                <a:gd name="T28" fmla="*/ 2147483647 w 286"/>
                <a:gd name="T29" fmla="*/ 2147483647 h 625"/>
                <a:gd name="T30" fmla="*/ 2147483647 w 286"/>
                <a:gd name="T31" fmla="*/ 2147483647 h 625"/>
                <a:gd name="T32" fmla="*/ 2147483647 w 286"/>
                <a:gd name="T33" fmla="*/ 2147483647 h 625"/>
                <a:gd name="T34" fmla="*/ 2147483647 w 286"/>
                <a:gd name="T35" fmla="*/ 2147483647 h 625"/>
                <a:gd name="T36" fmla="*/ 2147483647 w 286"/>
                <a:gd name="T37" fmla="*/ 2147483647 h 625"/>
                <a:gd name="T38" fmla="*/ 2147483647 w 286"/>
                <a:gd name="T39" fmla="*/ 2147483647 h 625"/>
                <a:gd name="T40" fmla="*/ 2147483647 w 286"/>
                <a:gd name="T41" fmla="*/ 2147483647 h 625"/>
                <a:gd name="T42" fmla="*/ 2147483647 w 286"/>
                <a:gd name="T43" fmla="*/ 2147483647 h 625"/>
                <a:gd name="T44" fmla="*/ 2147483647 w 286"/>
                <a:gd name="T45" fmla="*/ 2147483647 h 625"/>
                <a:gd name="T46" fmla="*/ 2147483647 w 286"/>
                <a:gd name="T47" fmla="*/ 2147483647 h 625"/>
                <a:gd name="T48" fmla="*/ 2147483647 w 286"/>
                <a:gd name="T49" fmla="*/ 2147483647 h 625"/>
                <a:gd name="T50" fmla="*/ 2147483647 w 286"/>
                <a:gd name="T51" fmla="*/ 2147483647 h 625"/>
                <a:gd name="T52" fmla="*/ 2147483647 w 286"/>
                <a:gd name="T53" fmla="*/ 2147483647 h 625"/>
                <a:gd name="T54" fmla="*/ 2147483647 w 286"/>
                <a:gd name="T55" fmla="*/ 2147483647 h 625"/>
                <a:gd name="T56" fmla="*/ 2147483647 w 286"/>
                <a:gd name="T57" fmla="*/ 2147483647 h 625"/>
                <a:gd name="T58" fmla="*/ 2147483647 w 286"/>
                <a:gd name="T59" fmla="*/ 2147483647 h 625"/>
                <a:gd name="T60" fmla="*/ 2147483647 w 286"/>
                <a:gd name="T61" fmla="*/ 2147483647 h 625"/>
                <a:gd name="T62" fmla="*/ 2147483647 w 286"/>
                <a:gd name="T63" fmla="*/ 2147483647 h 625"/>
                <a:gd name="T64" fmla="*/ 2147483647 w 286"/>
                <a:gd name="T65" fmla="*/ 2147483647 h 625"/>
                <a:gd name="T66" fmla="*/ 2147483647 w 286"/>
                <a:gd name="T67" fmla="*/ 2147483647 h 625"/>
                <a:gd name="T68" fmla="*/ 2147483647 w 286"/>
                <a:gd name="T69" fmla="*/ 2147483647 h 625"/>
                <a:gd name="T70" fmla="*/ 2147483647 w 286"/>
                <a:gd name="T71" fmla="*/ 2147483647 h 625"/>
                <a:gd name="T72" fmla="*/ 2147483647 w 286"/>
                <a:gd name="T73" fmla="*/ 2147483647 h 625"/>
                <a:gd name="T74" fmla="*/ 2147483647 w 286"/>
                <a:gd name="T75" fmla="*/ 2147483647 h 625"/>
                <a:gd name="T76" fmla="*/ 2147483647 w 286"/>
                <a:gd name="T77" fmla="*/ 2147483647 h 625"/>
                <a:gd name="T78" fmla="*/ 2147483647 w 286"/>
                <a:gd name="T79" fmla="*/ 2147483647 h 625"/>
                <a:gd name="T80" fmla="*/ 2147483647 w 286"/>
                <a:gd name="T81" fmla="*/ 2147483647 h 625"/>
                <a:gd name="T82" fmla="*/ 2147483647 w 286"/>
                <a:gd name="T83" fmla="*/ 2147483647 h 6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86"/>
                <a:gd name="T127" fmla="*/ 0 h 625"/>
                <a:gd name="T128" fmla="*/ 286 w 286"/>
                <a:gd name="T129" fmla="*/ 625 h 6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3" name="Freeform 18"/>
            <p:cNvSpPr/>
            <p:nvPr/>
          </p:nvSpPr>
          <p:spPr bwMode="auto">
            <a:xfrm>
              <a:off x="2995658" y="3420096"/>
              <a:ext cx="432162" cy="488824"/>
            </a:xfrm>
            <a:custGeom>
              <a:avLst/>
              <a:gdLst>
                <a:gd name="T0" fmla="*/ 2147483647 w 457"/>
                <a:gd name="T1" fmla="*/ 2147483647 h 529"/>
                <a:gd name="T2" fmla="*/ 2147483647 w 457"/>
                <a:gd name="T3" fmla="*/ 2147483647 h 529"/>
                <a:gd name="T4" fmla="*/ 2147483647 w 457"/>
                <a:gd name="T5" fmla="*/ 2147483647 h 529"/>
                <a:gd name="T6" fmla="*/ 2147483647 w 457"/>
                <a:gd name="T7" fmla="*/ 2147483647 h 529"/>
                <a:gd name="T8" fmla="*/ 2147483647 w 457"/>
                <a:gd name="T9" fmla="*/ 2147483647 h 529"/>
                <a:gd name="T10" fmla="*/ 2147483647 w 457"/>
                <a:gd name="T11" fmla="*/ 2147483647 h 529"/>
                <a:gd name="T12" fmla="*/ 2147483647 w 457"/>
                <a:gd name="T13" fmla="*/ 2147483647 h 529"/>
                <a:gd name="T14" fmla="*/ 2147483647 w 457"/>
                <a:gd name="T15" fmla="*/ 2147483647 h 529"/>
                <a:gd name="T16" fmla="*/ 2147483647 w 457"/>
                <a:gd name="T17" fmla="*/ 2147483647 h 529"/>
                <a:gd name="T18" fmla="*/ 2147483647 w 457"/>
                <a:gd name="T19" fmla="*/ 2147483647 h 529"/>
                <a:gd name="T20" fmla="*/ 2147483647 w 457"/>
                <a:gd name="T21" fmla="*/ 2147483647 h 529"/>
                <a:gd name="T22" fmla="*/ 2147483647 w 457"/>
                <a:gd name="T23" fmla="*/ 2147483647 h 529"/>
                <a:gd name="T24" fmla="*/ 2147483647 w 457"/>
                <a:gd name="T25" fmla="*/ 2147483647 h 529"/>
                <a:gd name="T26" fmla="*/ 2147483647 w 457"/>
                <a:gd name="T27" fmla="*/ 2147483647 h 529"/>
                <a:gd name="T28" fmla="*/ 2147483647 w 457"/>
                <a:gd name="T29" fmla="*/ 2147483647 h 529"/>
                <a:gd name="T30" fmla="*/ 2147483647 w 457"/>
                <a:gd name="T31" fmla="*/ 2147483647 h 529"/>
                <a:gd name="T32" fmla="*/ 2147483647 w 457"/>
                <a:gd name="T33" fmla="*/ 2147483647 h 529"/>
                <a:gd name="T34" fmla="*/ 2147483647 w 457"/>
                <a:gd name="T35" fmla="*/ 2147483647 h 529"/>
                <a:gd name="T36" fmla="*/ 2147483647 w 457"/>
                <a:gd name="T37" fmla="*/ 2147483647 h 529"/>
                <a:gd name="T38" fmla="*/ 2147483647 w 457"/>
                <a:gd name="T39" fmla="*/ 2147483647 h 529"/>
                <a:gd name="T40" fmla="*/ 2147483647 w 457"/>
                <a:gd name="T41" fmla="*/ 2147483647 h 529"/>
                <a:gd name="T42" fmla="*/ 2147483647 w 457"/>
                <a:gd name="T43" fmla="*/ 2147483647 h 529"/>
                <a:gd name="T44" fmla="*/ 2147483647 w 457"/>
                <a:gd name="T45" fmla="*/ 2147483647 h 529"/>
                <a:gd name="T46" fmla="*/ 2147483647 w 457"/>
                <a:gd name="T47" fmla="*/ 2147483647 h 529"/>
                <a:gd name="T48" fmla="*/ 2147483647 w 457"/>
                <a:gd name="T49" fmla="*/ 2147483647 h 529"/>
                <a:gd name="T50" fmla="*/ 2147483647 w 457"/>
                <a:gd name="T51" fmla="*/ 2147483647 h 529"/>
                <a:gd name="T52" fmla="*/ 2147483647 w 457"/>
                <a:gd name="T53" fmla="*/ 2147483647 h 529"/>
                <a:gd name="T54" fmla="*/ 2147483647 w 457"/>
                <a:gd name="T55" fmla="*/ 2147483647 h 529"/>
                <a:gd name="T56" fmla="*/ 2147483647 w 457"/>
                <a:gd name="T57" fmla="*/ 2147483647 h 529"/>
                <a:gd name="T58" fmla="*/ 2147483647 w 457"/>
                <a:gd name="T59" fmla="*/ 2147483647 h 529"/>
                <a:gd name="T60" fmla="*/ 2147483647 w 457"/>
                <a:gd name="T61" fmla="*/ 2147483647 h 529"/>
                <a:gd name="T62" fmla="*/ 2147483647 w 457"/>
                <a:gd name="T63" fmla="*/ 2147483647 h 529"/>
                <a:gd name="T64" fmla="*/ 2147483647 w 457"/>
                <a:gd name="T65" fmla="*/ 2147483647 h 529"/>
                <a:gd name="T66" fmla="*/ 2147483647 w 457"/>
                <a:gd name="T67" fmla="*/ 2147483647 h 529"/>
                <a:gd name="T68" fmla="*/ 2147483647 w 457"/>
                <a:gd name="T69" fmla="*/ 2147483647 h 529"/>
                <a:gd name="T70" fmla="*/ 2147483647 w 457"/>
                <a:gd name="T71" fmla="*/ 2147483647 h 529"/>
                <a:gd name="T72" fmla="*/ 2147483647 w 457"/>
                <a:gd name="T73" fmla="*/ 2147483647 h 529"/>
                <a:gd name="T74" fmla="*/ 2147483647 w 457"/>
                <a:gd name="T75" fmla="*/ 2147483647 h 529"/>
                <a:gd name="T76" fmla="*/ 2147483647 w 457"/>
                <a:gd name="T77" fmla="*/ 2147483647 h 529"/>
                <a:gd name="T78" fmla="*/ 2147483647 w 457"/>
                <a:gd name="T79" fmla="*/ 2147483647 h 529"/>
                <a:gd name="T80" fmla="*/ 2147483647 w 457"/>
                <a:gd name="T81" fmla="*/ 2147483647 h 529"/>
                <a:gd name="T82" fmla="*/ 2147483647 w 457"/>
                <a:gd name="T83" fmla="*/ 2147483647 h 529"/>
                <a:gd name="T84" fmla="*/ 2147483647 w 457"/>
                <a:gd name="T85" fmla="*/ 2147483647 h 529"/>
                <a:gd name="T86" fmla="*/ 2147483647 w 457"/>
                <a:gd name="T87" fmla="*/ 2147483647 h 529"/>
                <a:gd name="T88" fmla="*/ 2147483647 w 457"/>
                <a:gd name="T89" fmla="*/ 2147483647 h 529"/>
                <a:gd name="T90" fmla="*/ 2147483647 w 457"/>
                <a:gd name="T91" fmla="*/ 2147483647 h 529"/>
                <a:gd name="T92" fmla="*/ 2147483647 w 457"/>
                <a:gd name="T93" fmla="*/ 2147483647 h 529"/>
                <a:gd name="T94" fmla="*/ 2147483647 w 457"/>
                <a:gd name="T95" fmla="*/ 2147483647 h 529"/>
                <a:gd name="T96" fmla="*/ 2147483647 w 457"/>
                <a:gd name="T97" fmla="*/ 2147483647 h 5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7"/>
                <a:gd name="T148" fmla="*/ 0 h 529"/>
                <a:gd name="T149" fmla="*/ 457 w 457"/>
                <a:gd name="T150" fmla="*/ 529 h 52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4" name="Freeform 19"/>
            <p:cNvSpPr/>
            <p:nvPr/>
          </p:nvSpPr>
          <p:spPr bwMode="auto">
            <a:xfrm>
              <a:off x="2945085" y="3141407"/>
              <a:ext cx="609931" cy="371089"/>
            </a:xfrm>
            <a:custGeom>
              <a:avLst/>
              <a:gdLst>
                <a:gd name="T0" fmla="*/ 2147483647 w 645"/>
                <a:gd name="T1" fmla="*/ 2147483647 h 402"/>
                <a:gd name="T2" fmla="*/ 2147483647 w 645"/>
                <a:gd name="T3" fmla="*/ 2147483647 h 402"/>
                <a:gd name="T4" fmla="*/ 2147483647 w 645"/>
                <a:gd name="T5" fmla="*/ 2147483647 h 402"/>
                <a:gd name="T6" fmla="*/ 2147483647 w 645"/>
                <a:gd name="T7" fmla="*/ 2147483647 h 402"/>
                <a:gd name="T8" fmla="*/ 2147483647 w 645"/>
                <a:gd name="T9" fmla="*/ 2147483647 h 402"/>
                <a:gd name="T10" fmla="*/ 2147483647 w 645"/>
                <a:gd name="T11" fmla="*/ 2147483647 h 402"/>
                <a:gd name="T12" fmla="*/ 2147483647 w 645"/>
                <a:gd name="T13" fmla="*/ 2147483647 h 402"/>
                <a:gd name="T14" fmla="*/ 2147483647 w 645"/>
                <a:gd name="T15" fmla="*/ 2147483647 h 402"/>
                <a:gd name="T16" fmla="*/ 2147483647 w 645"/>
                <a:gd name="T17" fmla="*/ 2147483647 h 402"/>
                <a:gd name="T18" fmla="*/ 2147483647 w 645"/>
                <a:gd name="T19" fmla="*/ 2147483647 h 402"/>
                <a:gd name="T20" fmla="*/ 2147483647 w 645"/>
                <a:gd name="T21" fmla="*/ 2147483647 h 402"/>
                <a:gd name="T22" fmla="*/ 2147483647 w 645"/>
                <a:gd name="T23" fmla="*/ 2147483647 h 402"/>
                <a:gd name="T24" fmla="*/ 2147483647 w 645"/>
                <a:gd name="T25" fmla="*/ 2147483647 h 402"/>
                <a:gd name="T26" fmla="*/ 2147483647 w 645"/>
                <a:gd name="T27" fmla="*/ 2147483647 h 402"/>
                <a:gd name="T28" fmla="*/ 2147483647 w 645"/>
                <a:gd name="T29" fmla="*/ 2147483647 h 402"/>
                <a:gd name="T30" fmla="*/ 2147483647 w 645"/>
                <a:gd name="T31" fmla="*/ 2147483647 h 402"/>
                <a:gd name="T32" fmla="*/ 2147483647 w 645"/>
                <a:gd name="T33" fmla="*/ 2147483647 h 402"/>
                <a:gd name="T34" fmla="*/ 2147483647 w 645"/>
                <a:gd name="T35" fmla="*/ 2147483647 h 402"/>
                <a:gd name="T36" fmla="*/ 2147483647 w 645"/>
                <a:gd name="T37" fmla="*/ 2147483647 h 402"/>
                <a:gd name="T38" fmla="*/ 2147483647 w 645"/>
                <a:gd name="T39" fmla="*/ 2147483647 h 402"/>
                <a:gd name="T40" fmla="*/ 2147483647 w 645"/>
                <a:gd name="T41" fmla="*/ 2147483647 h 402"/>
                <a:gd name="T42" fmla="*/ 2147483647 w 645"/>
                <a:gd name="T43" fmla="*/ 2147483647 h 402"/>
                <a:gd name="T44" fmla="*/ 2147483647 w 645"/>
                <a:gd name="T45" fmla="*/ 2147483647 h 402"/>
                <a:gd name="T46" fmla="*/ 2147483647 w 645"/>
                <a:gd name="T47" fmla="*/ 2147483647 h 402"/>
                <a:gd name="T48" fmla="*/ 2147483647 w 645"/>
                <a:gd name="T49" fmla="*/ 2147483647 h 402"/>
                <a:gd name="T50" fmla="*/ 2147483647 w 645"/>
                <a:gd name="T51" fmla="*/ 2147483647 h 402"/>
                <a:gd name="T52" fmla="*/ 2147483647 w 645"/>
                <a:gd name="T53" fmla="*/ 2147483647 h 402"/>
                <a:gd name="T54" fmla="*/ 2147483647 w 645"/>
                <a:gd name="T55" fmla="*/ 2147483647 h 402"/>
                <a:gd name="T56" fmla="*/ 2147483647 w 645"/>
                <a:gd name="T57" fmla="*/ 2147483647 h 402"/>
                <a:gd name="T58" fmla="*/ 2147483647 w 645"/>
                <a:gd name="T59" fmla="*/ 2147483647 h 402"/>
                <a:gd name="T60" fmla="*/ 2147483647 w 645"/>
                <a:gd name="T61" fmla="*/ 2147483647 h 402"/>
                <a:gd name="T62" fmla="*/ 2147483647 w 645"/>
                <a:gd name="T63" fmla="*/ 2147483647 h 402"/>
                <a:gd name="T64" fmla="*/ 2147483647 w 645"/>
                <a:gd name="T65" fmla="*/ 2147483647 h 402"/>
                <a:gd name="T66" fmla="*/ 2147483647 w 645"/>
                <a:gd name="T67" fmla="*/ 2147483647 h 402"/>
                <a:gd name="T68" fmla="*/ 2147483647 w 645"/>
                <a:gd name="T69" fmla="*/ 2147483647 h 402"/>
                <a:gd name="T70" fmla="*/ 2147483647 w 645"/>
                <a:gd name="T71" fmla="*/ 2147483647 h 402"/>
                <a:gd name="T72" fmla="*/ 2147483647 w 645"/>
                <a:gd name="T73" fmla="*/ 2147483647 h 402"/>
                <a:gd name="T74" fmla="*/ 2147483647 w 645"/>
                <a:gd name="T75" fmla="*/ 2147483647 h 402"/>
                <a:gd name="T76" fmla="*/ 2147483647 w 645"/>
                <a:gd name="T77" fmla="*/ 2147483647 h 402"/>
                <a:gd name="T78" fmla="*/ 2147483647 w 645"/>
                <a:gd name="T79" fmla="*/ 2147483647 h 402"/>
                <a:gd name="T80" fmla="*/ 2147483647 w 645"/>
                <a:gd name="T81" fmla="*/ 2147483647 h 402"/>
                <a:gd name="T82" fmla="*/ 2147483647 w 645"/>
                <a:gd name="T83" fmla="*/ 2147483647 h 402"/>
                <a:gd name="T84" fmla="*/ 2147483647 w 645"/>
                <a:gd name="T85" fmla="*/ 2147483647 h 402"/>
                <a:gd name="T86" fmla="*/ 2147483647 w 645"/>
                <a:gd name="T87" fmla="*/ 2147483647 h 402"/>
                <a:gd name="T88" fmla="*/ 2147483647 w 645"/>
                <a:gd name="T89" fmla="*/ 2147483647 h 402"/>
                <a:gd name="T90" fmla="*/ 2147483647 w 645"/>
                <a:gd name="T91" fmla="*/ 0 h 402"/>
                <a:gd name="T92" fmla="*/ 2147483647 w 645"/>
                <a:gd name="T93" fmla="*/ 2147483647 h 402"/>
                <a:gd name="T94" fmla="*/ 2147483647 w 645"/>
                <a:gd name="T95" fmla="*/ 2147483647 h 4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5"/>
                <a:gd name="T145" fmla="*/ 0 h 402"/>
                <a:gd name="T146" fmla="*/ 645 w 645"/>
                <a:gd name="T147" fmla="*/ 402 h 4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5" y="164"/>
                    <a:pt x="585" y="164"/>
                    <a:pt x="585" y="164"/>
                  </a:cubicBezTo>
                  <a:cubicBezTo>
                    <a:pt x="585" y="164"/>
                    <a:pt x="585" y="164"/>
                    <a:pt x="585" y="164"/>
                  </a:cubicBezTo>
                  <a:cubicBezTo>
                    <a:pt x="585" y="162"/>
                    <a:pt x="585" y="162"/>
                    <a:pt x="585"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5" name="Freeform 20"/>
            <p:cNvSpPr/>
            <p:nvPr/>
          </p:nvSpPr>
          <p:spPr bwMode="auto">
            <a:xfrm>
              <a:off x="3079944" y="3825463"/>
              <a:ext cx="632919" cy="491805"/>
            </a:xfrm>
            <a:custGeom>
              <a:avLst/>
              <a:gdLst>
                <a:gd name="T0" fmla="*/ 2147483647 w 669"/>
                <a:gd name="T1" fmla="*/ 2147483647 h 532"/>
                <a:gd name="T2" fmla="*/ 2147483647 w 669"/>
                <a:gd name="T3" fmla="*/ 2147483647 h 532"/>
                <a:gd name="T4" fmla="*/ 2147483647 w 669"/>
                <a:gd name="T5" fmla="*/ 2147483647 h 532"/>
                <a:gd name="T6" fmla="*/ 2147483647 w 669"/>
                <a:gd name="T7" fmla="*/ 2147483647 h 532"/>
                <a:gd name="T8" fmla="*/ 2147483647 w 669"/>
                <a:gd name="T9" fmla="*/ 2147483647 h 532"/>
                <a:gd name="T10" fmla="*/ 2147483647 w 669"/>
                <a:gd name="T11" fmla="*/ 2147483647 h 532"/>
                <a:gd name="T12" fmla="*/ 2147483647 w 669"/>
                <a:gd name="T13" fmla="*/ 2147483647 h 532"/>
                <a:gd name="T14" fmla="*/ 2147483647 w 669"/>
                <a:gd name="T15" fmla="*/ 2147483647 h 532"/>
                <a:gd name="T16" fmla="*/ 2147483647 w 669"/>
                <a:gd name="T17" fmla="*/ 2147483647 h 532"/>
                <a:gd name="T18" fmla="*/ 2147483647 w 669"/>
                <a:gd name="T19" fmla="*/ 2147483647 h 532"/>
                <a:gd name="T20" fmla="*/ 2147483647 w 669"/>
                <a:gd name="T21" fmla="*/ 2147483647 h 532"/>
                <a:gd name="T22" fmla="*/ 2147483647 w 669"/>
                <a:gd name="T23" fmla="*/ 2147483647 h 532"/>
                <a:gd name="T24" fmla="*/ 2147483647 w 669"/>
                <a:gd name="T25" fmla="*/ 2147483647 h 532"/>
                <a:gd name="T26" fmla="*/ 2147483647 w 669"/>
                <a:gd name="T27" fmla="*/ 2147483647 h 532"/>
                <a:gd name="T28" fmla="*/ 2147483647 w 669"/>
                <a:gd name="T29" fmla="*/ 2147483647 h 532"/>
                <a:gd name="T30" fmla="*/ 2147483647 w 669"/>
                <a:gd name="T31" fmla="*/ 2147483647 h 532"/>
                <a:gd name="T32" fmla="*/ 2147483647 w 669"/>
                <a:gd name="T33" fmla="*/ 2147483647 h 532"/>
                <a:gd name="T34" fmla="*/ 2147483647 w 669"/>
                <a:gd name="T35" fmla="*/ 2147483647 h 532"/>
                <a:gd name="T36" fmla="*/ 2147483647 w 669"/>
                <a:gd name="T37" fmla="*/ 2147483647 h 532"/>
                <a:gd name="T38" fmla="*/ 2147483647 w 669"/>
                <a:gd name="T39" fmla="*/ 2147483647 h 532"/>
                <a:gd name="T40" fmla="*/ 2147483647 w 669"/>
                <a:gd name="T41" fmla="*/ 2147483647 h 532"/>
                <a:gd name="T42" fmla="*/ 2147483647 w 669"/>
                <a:gd name="T43" fmla="*/ 2147483647 h 532"/>
                <a:gd name="T44" fmla="*/ 2147483647 w 669"/>
                <a:gd name="T45" fmla="*/ 2147483647 h 532"/>
                <a:gd name="T46" fmla="*/ 2147483647 w 669"/>
                <a:gd name="T47" fmla="*/ 2147483647 h 532"/>
                <a:gd name="T48" fmla="*/ 2147483647 w 669"/>
                <a:gd name="T49" fmla="*/ 2147483647 h 532"/>
                <a:gd name="T50" fmla="*/ 2147483647 w 669"/>
                <a:gd name="T51" fmla="*/ 2147483647 h 532"/>
                <a:gd name="T52" fmla="*/ 2147483647 w 669"/>
                <a:gd name="T53" fmla="*/ 2147483647 h 532"/>
                <a:gd name="T54" fmla="*/ 2147483647 w 669"/>
                <a:gd name="T55" fmla="*/ 2147483647 h 532"/>
                <a:gd name="T56" fmla="*/ 2147483647 w 669"/>
                <a:gd name="T57" fmla="*/ 2147483647 h 532"/>
                <a:gd name="T58" fmla="*/ 2147483647 w 669"/>
                <a:gd name="T59" fmla="*/ 2147483647 h 532"/>
                <a:gd name="T60" fmla="*/ 2147483647 w 669"/>
                <a:gd name="T61" fmla="*/ 2147483647 h 532"/>
                <a:gd name="T62" fmla="*/ 2147483647 w 669"/>
                <a:gd name="T63" fmla="*/ 2147483647 h 532"/>
                <a:gd name="T64" fmla="*/ 2147483647 w 669"/>
                <a:gd name="T65" fmla="*/ 2147483647 h 532"/>
                <a:gd name="T66" fmla="*/ 2147483647 w 669"/>
                <a:gd name="T67" fmla="*/ 2147483647 h 532"/>
                <a:gd name="T68" fmla="*/ 2147483647 w 669"/>
                <a:gd name="T69" fmla="*/ 2147483647 h 532"/>
                <a:gd name="T70" fmla="*/ 2147483647 w 669"/>
                <a:gd name="T71" fmla="*/ 2147483647 h 532"/>
                <a:gd name="T72" fmla="*/ 2147483647 w 669"/>
                <a:gd name="T73" fmla="*/ 2147483647 h 532"/>
                <a:gd name="T74" fmla="*/ 2147483647 w 669"/>
                <a:gd name="T75" fmla="*/ 2147483647 h 532"/>
                <a:gd name="T76" fmla="*/ 2147483647 w 669"/>
                <a:gd name="T77" fmla="*/ 2147483647 h 532"/>
                <a:gd name="T78" fmla="*/ 2147483647 w 669"/>
                <a:gd name="T79" fmla="*/ 2147483647 h 532"/>
                <a:gd name="T80" fmla="*/ 2147483647 w 669"/>
                <a:gd name="T81" fmla="*/ 2147483647 h 532"/>
                <a:gd name="T82" fmla="*/ 2147483647 w 669"/>
                <a:gd name="T83" fmla="*/ 2147483647 h 532"/>
                <a:gd name="T84" fmla="*/ 2147483647 w 669"/>
                <a:gd name="T85" fmla="*/ 2147483647 h 532"/>
                <a:gd name="T86" fmla="*/ 2147483647 w 669"/>
                <a:gd name="T87" fmla="*/ 2147483647 h 532"/>
                <a:gd name="T88" fmla="*/ 2147483647 w 669"/>
                <a:gd name="T89" fmla="*/ 2147483647 h 532"/>
                <a:gd name="T90" fmla="*/ 2147483647 w 669"/>
                <a:gd name="T91" fmla="*/ 2147483647 h 532"/>
                <a:gd name="T92" fmla="*/ 2147483647 w 669"/>
                <a:gd name="T93" fmla="*/ 2147483647 h 532"/>
                <a:gd name="T94" fmla="*/ 2147483647 w 669"/>
                <a:gd name="T95" fmla="*/ 2147483647 h 532"/>
                <a:gd name="T96" fmla="*/ 2147483647 w 669"/>
                <a:gd name="T97" fmla="*/ 2147483647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9"/>
                <a:gd name="T148" fmla="*/ 0 h 532"/>
                <a:gd name="T149" fmla="*/ 669 w 669"/>
                <a:gd name="T150" fmla="*/ 532 h 5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 name="Freeform 21"/>
            <p:cNvSpPr/>
            <p:nvPr/>
          </p:nvSpPr>
          <p:spPr bwMode="auto">
            <a:xfrm>
              <a:off x="3378780" y="3402213"/>
              <a:ext cx="381590" cy="503727"/>
            </a:xfrm>
            <a:custGeom>
              <a:avLst/>
              <a:gdLst>
                <a:gd name="T0" fmla="*/ 2147483647 w 403"/>
                <a:gd name="T1" fmla="*/ 2147483647 h 545"/>
                <a:gd name="T2" fmla="*/ 2147483647 w 403"/>
                <a:gd name="T3" fmla="*/ 2147483647 h 545"/>
                <a:gd name="T4" fmla="*/ 2147483647 w 403"/>
                <a:gd name="T5" fmla="*/ 2147483647 h 545"/>
                <a:gd name="T6" fmla="*/ 2147483647 w 403"/>
                <a:gd name="T7" fmla="*/ 2147483647 h 545"/>
                <a:gd name="T8" fmla="*/ 2147483647 w 403"/>
                <a:gd name="T9" fmla="*/ 2147483647 h 545"/>
                <a:gd name="T10" fmla="*/ 2147483647 w 403"/>
                <a:gd name="T11" fmla="*/ 2147483647 h 545"/>
                <a:gd name="T12" fmla="*/ 2147483647 w 403"/>
                <a:gd name="T13" fmla="*/ 2147483647 h 545"/>
                <a:gd name="T14" fmla="*/ 2147483647 w 403"/>
                <a:gd name="T15" fmla="*/ 2147483647 h 545"/>
                <a:gd name="T16" fmla="*/ 2147483647 w 403"/>
                <a:gd name="T17" fmla="*/ 2147483647 h 545"/>
                <a:gd name="T18" fmla="*/ 2147483647 w 403"/>
                <a:gd name="T19" fmla="*/ 2147483647 h 545"/>
                <a:gd name="T20" fmla="*/ 2147483647 w 403"/>
                <a:gd name="T21" fmla="*/ 2147483647 h 545"/>
                <a:gd name="T22" fmla="*/ 2147483647 w 403"/>
                <a:gd name="T23" fmla="*/ 2147483647 h 545"/>
                <a:gd name="T24" fmla="*/ 2147483647 w 403"/>
                <a:gd name="T25" fmla="*/ 2147483647 h 545"/>
                <a:gd name="T26" fmla="*/ 2147483647 w 403"/>
                <a:gd name="T27" fmla="*/ 2147483647 h 545"/>
                <a:gd name="T28" fmla="*/ 0 w 403"/>
                <a:gd name="T29" fmla="*/ 2147483647 h 545"/>
                <a:gd name="T30" fmla="*/ 2147483647 w 403"/>
                <a:gd name="T31" fmla="*/ 2147483647 h 545"/>
                <a:gd name="T32" fmla="*/ 2147483647 w 403"/>
                <a:gd name="T33" fmla="*/ 2147483647 h 545"/>
                <a:gd name="T34" fmla="*/ 2147483647 w 403"/>
                <a:gd name="T35" fmla="*/ 2147483647 h 545"/>
                <a:gd name="T36" fmla="*/ 2147483647 w 403"/>
                <a:gd name="T37" fmla="*/ 2147483647 h 545"/>
                <a:gd name="T38" fmla="*/ 2147483647 w 403"/>
                <a:gd name="T39" fmla="*/ 2147483647 h 545"/>
                <a:gd name="T40" fmla="*/ 2147483647 w 403"/>
                <a:gd name="T41" fmla="*/ 2147483647 h 545"/>
                <a:gd name="T42" fmla="*/ 2147483647 w 403"/>
                <a:gd name="T43" fmla="*/ 2147483647 h 545"/>
                <a:gd name="T44" fmla="*/ 2147483647 w 403"/>
                <a:gd name="T45" fmla="*/ 2147483647 h 545"/>
                <a:gd name="T46" fmla="*/ 2147483647 w 403"/>
                <a:gd name="T47" fmla="*/ 2147483647 h 545"/>
                <a:gd name="T48" fmla="*/ 2147483647 w 403"/>
                <a:gd name="T49" fmla="*/ 2147483647 h 545"/>
                <a:gd name="T50" fmla="*/ 2147483647 w 403"/>
                <a:gd name="T51" fmla="*/ 2147483647 h 545"/>
                <a:gd name="T52" fmla="*/ 2147483647 w 403"/>
                <a:gd name="T53" fmla="*/ 2147483647 h 545"/>
                <a:gd name="T54" fmla="*/ 2147483647 w 403"/>
                <a:gd name="T55" fmla="*/ 2147483647 h 545"/>
                <a:gd name="T56" fmla="*/ 2147483647 w 403"/>
                <a:gd name="T57" fmla="*/ 2147483647 h 545"/>
                <a:gd name="T58" fmla="*/ 2147483647 w 403"/>
                <a:gd name="T59" fmla="*/ 2147483647 h 545"/>
                <a:gd name="T60" fmla="*/ 2147483647 w 403"/>
                <a:gd name="T61" fmla="*/ 2147483647 h 545"/>
                <a:gd name="T62" fmla="*/ 2147483647 w 403"/>
                <a:gd name="T63" fmla="*/ 2147483647 h 545"/>
                <a:gd name="T64" fmla="*/ 2147483647 w 403"/>
                <a:gd name="T65" fmla="*/ 2147483647 h 545"/>
                <a:gd name="T66" fmla="*/ 2147483647 w 403"/>
                <a:gd name="T67" fmla="*/ 2147483647 h 545"/>
                <a:gd name="T68" fmla="*/ 2147483647 w 403"/>
                <a:gd name="T69" fmla="*/ 2147483647 h 545"/>
                <a:gd name="T70" fmla="*/ 2147483647 w 403"/>
                <a:gd name="T71" fmla="*/ 2147483647 h 545"/>
                <a:gd name="T72" fmla="*/ 2147483647 w 403"/>
                <a:gd name="T73" fmla="*/ 2147483647 h 545"/>
                <a:gd name="T74" fmla="*/ 2147483647 w 403"/>
                <a:gd name="T75" fmla="*/ 2147483647 h 545"/>
                <a:gd name="T76" fmla="*/ 2147483647 w 403"/>
                <a:gd name="T77" fmla="*/ 2147483647 h 545"/>
                <a:gd name="T78" fmla="*/ 2147483647 w 403"/>
                <a:gd name="T79" fmla="*/ 2147483647 h 545"/>
                <a:gd name="T80" fmla="*/ 2147483647 w 403"/>
                <a:gd name="T81" fmla="*/ 2147483647 h 545"/>
                <a:gd name="T82" fmla="*/ 2147483647 w 403"/>
                <a:gd name="T83" fmla="*/ 2147483647 h 545"/>
                <a:gd name="T84" fmla="*/ 2147483647 w 403"/>
                <a:gd name="T85" fmla="*/ 2147483647 h 545"/>
                <a:gd name="T86" fmla="*/ 2147483647 w 403"/>
                <a:gd name="T87" fmla="*/ 2147483647 h 545"/>
                <a:gd name="T88" fmla="*/ 2147483647 w 403"/>
                <a:gd name="T89" fmla="*/ 2147483647 h 545"/>
                <a:gd name="T90" fmla="*/ 2147483647 w 403"/>
                <a:gd name="T91" fmla="*/ 2147483647 h 545"/>
                <a:gd name="T92" fmla="*/ 2147483647 w 403"/>
                <a:gd name="T93" fmla="*/ 2147483647 h 545"/>
                <a:gd name="T94" fmla="*/ 2147483647 w 403"/>
                <a:gd name="T95" fmla="*/ 2147483647 h 545"/>
                <a:gd name="T96" fmla="*/ 2147483647 w 403"/>
                <a:gd name="T97" fmla="*/ 2147483647 h 5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03"/>
                <a:gd name="T148" fmla="*/ 0 h 545"/>
                <a:gd name="T149" fmla="*/ 403 w 403"/>
                <a:gd name="T150" fmla="*/ 545 h 5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 name="Freeform 22"/>
            <p:cNvSpPr/>
            <p:nvPr/>
          </p:nvSpPr>
          <p:spPr bwMode="auto">
            <a:xfrm>
              <a:off x="3576471" y="3534851"/>
              <a:ext cx="350941" cy="420269"/>
            </a:xfrm>
            <a:custGeom>
              <a:avLst/>
              <a:gdLst>
                <a:gd name="T0" fmla="*/ 2147483647 w 371"/>
                <a:gd name="T1" fmla="*/ 2147483647 h 456"/>
                <a:gd name="T2" fmla="*/ 2147483647 w 371"/>
                <a:gd name="T3" fmla="*/ 2147483647 h 456"/>
                <a:gd name="T4" fmla="*/ 2147483647 w 371"/>
                <a:gd name="T5" fmla="*/ 2147483647 h 456"/>
                <a:gd name="T6" fmla="*/ 2147483647 w 371"/>
                <a:gd name="T7" fmla="*/ 2147483647 h 456"/>
                <a:gd name="T8" fmla="*/ 2147483647 w 371"/>
                <a:gd name="T9" fmla="*/ 2147483647 h 456"/>
                <a:gd name="T10" fmla="*/ 2147483647 w 371"/>
                <a:gd name="T11" fmla="*/ 2147483647 h 456"/>
                <a:gd name="T12" fmla="*/ 2147483647 w 371"/>
                <a:gd name="T13" fmla="*/ 2147483647 h 456"/>
                <a:gd name="T14" fmla="*/ 2147483647 w 371"/>
                <a:gd name="T15" fmla="*/ 2147483647 h 456"/>
                <a:gd name="T16" fmla="*/ 2147483647 w 371"/>
                <a:gd name="T17" fmla="*/ 2147483647 h 456"/>
                <a:gd name="T18" fmla="*/ 2147483647 w 371"/>
                <a:gd name="T19" fmla="*/ 2147483647 h 456"/>
                <a:gd name="T20" fmla="*/ 2147483647 w 371"/>
                <a:gd name="T21" fmla="*/ 2147483647 h 456"/>
                <a:gd name="T22" fmla="*/ 2147483647 w 371"/>
                <a:gd name="T23" fmla="*/ 2147483647 h 456"/>
                <a:gd name="T24" fmla="*/ 2147483647 w 371"/>
                <a:gd name="T25" fmla="*/ 2147483647 h 456"/>
                <a:gd name="T26" fmla="*/ 2147483647 w 371"/>
                <a:gd name="T27" fmla="*/ 2147483647 h 456"/>
                <a:gd name="T28" fmla="*/ 2147483647 w 371"/>
                <a:gd name="T29" fmla="*/ 2147483647 h 456"/>
                <a:gd name="T30" fmla="*/ 2147483647 w 371"/>
                <a:gd name="T31" fmla="*/ 2147483647 h 456"/>
                <a:gd name="T32" fmla="*/ 0 w 371"/>
                <a:gd name="T33" fmla="*/ 2147483647 h 456"/>
                <a:gd name="T34" fmla="*/ 2147483647 w 371"/>
                <a:gd name="T35" fmla="*/ 2147483647 h 456"/>
                <a:gd name="T36" fmla="*/ 2147483647 w 371"/>
                <a:gd name="T37" fmla="*/ 2147483647 h 456"/>
                <a:gd name="T38" fmla="*/ 2147483647 w 371"/>
                <a:gd name="T39" fmla="*/ 2147483647 h 456"/>
                <a:gd name="T40" fmla="*/ 2147483647 w 371"/>
                <a:gd name="T41" fmla="*/ 2147483647 h 456"/>
                <a:gd name="T42" fmla="*/ 2147483647 w 371"/>
                <a:gd name="T43" fmla="*/ 2147483647 h 456"/>
                <a:gd name="T44" fmla="*/ 2147483647 w 371"/>
                <a:gd name="T45" fmla="*/ 2147483647 h 456"/>
                <a:gd name="T46" fmla="*/ 2147483647 w 371"/>
                <a:gd name="T47" fmla="*/ 2147483647 h 456"/>
                <a:gd name="T48" fmla="*/ 2147483647 w 371"/>
                <a:gd name="T49" fmla="*/ 2147483647 h 456"/>
                <a:gd name="T50" fmla="*/ 2147483647 w 371"/>
                <a:gd name="T51" fmla="*/ 2147483647 h 456"/>
                <a:gd name="T52" fmla="*/ 2147483647 w 371"/>
                <a:gd name="T53" fmla="*/ 2147483647 h 456"/>
                <a:gd name="T54" fmla="*/ 2147483647 w 371"/>
                <a:gd name="T55" fmla="*/ 2147483647 h 456"/>
                <a:gd name="T56" fmla="*/ 2147483647 w 371"/>
                <a:gd name="T57" fmla="*/ 2147483647 h 456"/>
                <a:gd name="T58" fmla="*/ 2147483647 w 371"/>
                <a:gd name="T59" fmla="*/ 2147483647 h 456"/>
                <a:gd name="T60" fmla="*/ 2147483647 w 371"/>
                <a:gd name="T61" fmla="*/ 2147483647 h 456"/>
                <a:gd name="T62" fmla="*/ 2147483647 w 371"/>
                <a:gd name="T63" fmla="*/ 2147483647 h 456"/>
                <a:gd name="T64" fmla="*/ 2147483647 w 371"/>
                <a:gd name="T65" fmla="*/ 2147483647 h 456"/>
                <a:gd name="T66" fmla="*/ 2147483647 w 371"/>
                <a:gd name="T67" fmla="*/ 2147483647 h 456"/>
                <a:gd name="T68" fmla="*/ 2147483647 w 371"/>
                <a:gd name="T69" fmla="*/ 2147483647 h 456"/>
                <a:gd name="T70" fmla="*/ 2147483647 w 371"/>
                <a:gd name="T71" fmla="*/ 2147483647 h 456"/>
                <a:gd name="T72" fmla="*/ 2147483647 w 371"/>
                <a:gd name="T73" fmla="*/ 2147483647 h 456"/>
                <a:gd name="T74" fmla="*/ 2147483647 w 371"/>
                <a:gd name="T75" fmla="*/ 2147483647 h 456"/>
                <a:gd name="T76" fmla="*/ 2147483647 w 371"/>
                <a:gd name="T77" fmla="*/ 2147483647 h 456"/>
                <a:gd name="T78" fmla="*/ 2147483647 w 371"/>
                <a:gd name="T79" fmla="*/ 2147483647 h 456"/>
                <a:gd name="T80" fmla="*/ 2147483647 w 371"/>
                <a:gd name="T81" fmla="*/ 2147483647 h 456"/>
                <a:gd name="T82" fmla="*/ 2147483647 w 371"/>
                <a:gd name="T83" fmla="*/ 2147483647 h 456"/>
                <a:gd name="T84" fmla="*/ 2147483647 w 371"/>
                <a:gd name="T85" fmla="*/ 2147483647 h 456"/>
                <a:gd name="T86" fmla="*/ 2147483647 w 371"/>
                <a:gd name="T87" fmla="*/ 2147483647 h 456"/>
                <a:gd name="T88" fmla="*/ 2147483647 w 371"/>
                <a:gd name="T89" fmla="*/ 2147483647 h 456"/>
                <a:gd name="T90" fmla="*/ 2147483647 w 371"/>
                <a:gd name="T91" fmla="*/ 2147483647 h 456"/>
                <a:gd name="T92" fmla="*/ 2147483647 w 371"/>
                <a:gd name="T93" fmla="*/ 2147483647 h 456"/>
                <a:gd name="T94" fmla="*/ 2147483647 w 371"/>
                <a:gd name="T95" fmla="*/ 2147483647 h 456"/>
                <a:gd name="T96" fmla="*/ 2147483647 w 371"/>
                <a:gd name="T97" fmla="*/ 2147483647 h 456"/>
                <a:gd name="T98" fmla="*/ 2147483647 w 371"/>
                <a:gd name="T99" fmla="*/ 2147483647 h 456"/>
                <a:gd name="T100" fmla="*/ 2147483647 w 371"/>
                <a:gd name="T101" fmla="*/ 2147483647 h 456"/>
                <a:gd name="T102" fmla="*/ 2147483647 w 371"/>
                <a:gd name="T103" fmla="*/ 2147483647 h 456"/>
                <a:gd name="T104" fmla="*/ 2147483647 w 371"/>
                <a:gd name="T105" fmla="*/ 2147483647 h 4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1"/>
                <a:gd name="T160" fmla="*/ 0 h 456"/>
                <a:gd name="T161" fmla="*/ 371 w 371"/>
                <a:gd name="T162" fmla="*/ 456 h 4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8" name="Freeform 23"/>
            <p:cNvSpPr/>
            <p:nvPr/>
          </p:nvSpPr>
          <p:spPr bwMode="auto">
            <a:xfrm>
              <a:off x="3729720" y="3268083"/>
              <a:ext cx="304966" cy="344263"/>
            </a:xfrm>
            <a:custGeom>
              <a:avLst/>
              <a:gdLst>
                <a:gd name="T0" fmla="*/ 2147483647 w 322"/>
                <a:gd name="T1" fmla="*/ 2147483647 h 372"/>
                <a:gd name="T2" fmla="*/ 2147483647 w 322"/>
                <a:gd name="T3" fmla="*/ 2147483647 h 372"/>
                <a:gd name="T4" fmla="*/ 2147483647 w 322"/>
                <a:gd name="T5" fmla="*/ 2147483647 h 372"/>
                <a:gd name="T6" fmla="*/ 2147483647 w 322"/>
                <a:gd name="T7" fmla="*/ 2147483647 h 372"/>
                <a:gd name="T8" fmla="*/ 2147483647 w 322"/>
                <a:gd name="T9" fmla="*/ 2147483647 h 372"/>
                <a:gd name="T10" fmla="*/ 2147483647 w 322"/>
                <a:gd name="T11" fmla="*/ 2147483647 h 372"/>
                <a:gd name="T12" fmla="*/ 2147483647 w 322"/>
                <a:gd name="T13" fmla="*/ 2147483647 h 372"/>
                <a:gd name="T14" fmla="*/ 2147483647 w 322"/>
                <a:gd name="T15" fmla="*/ 2147483647 h 372"/>
                <a:gd name="T16" fmla="*/ 2147483647 w 322"/>
                <a:gd name="T17" fmla="*/ 2147483647 h 372"/>
                <a:gd name="T18" fmla="*/ 2147483647 w 322"/>
                <a:gd name="T19" fmla="*/ 2147483647 h 372"/>
                <a:gd name="T20" fmla="*/ 2147483647 w 322"/>
                <a:gd name="T21" fmla="*/ 2147483647 h 372"/>
                <a:gd name="T22" fmla="*/ 2147483647 w 322"/>
                <a:gd name="T23" fmla="*/ 2147483647 h 372"/>
                <a:gd name="T24" fmla="*/ 2147483647 w 322"/>
                <a:gd name="T25" fmla="*/ 2147483647 h 372"/>
                <a:gd name="T26" fmla="*/ 2147483647 w 322"/>
                <a:gd name="T27" fmla="*/ 2147483647 h 372"/>
                <a:gd name="T28" fmla="*/ 2147483647 w 322"/>
                <a:gd name="T29" fmla="*/ 2147483647 h 372"/>
                <a:gd name="T30" fmla="*/ 2147483647 w 322"/>
                <a:gd name="T31" fmla="*/ 2147483647 h 372"/>
                <a:gd name="T32" fmla="*/ 2147483647 w 322"/>
                <a:gd name="T33" fmla="*/ 2147483647 h 372"/>
                <a:gd name="T34" fmla="*/ 2147483647 w 322"/>
                <a:gd name="T35" fmla="*/ 2147483647 h 372"/>
                <a:gd name="T36" fmla="*/ 2147483647 w 322"/>
                <a:gd name="T37" fmla="*/ 2147483647 h 372"/>
                <a:gd name="T38" fmla="*/ 2147483647 w 322"/>
                <a:gd name="T39" fmla="*/ 2147483647 h 372"/>
                <a:gd name="T40" fmla="*/ 2147483647 w 322"/>
                <a:gd name="T41" fmla="*/ 2147483647 h 372"/>
                <a:gd name="T42" fmla="*/ 2147483647 w 322"/>
                <a:gd name="T43" fmla="*/ 2147483647 h 372"/>
                <a:gd name="T44" fmla="*/ 2147483647 w 322"/>
                <a:gd name="T45" fmla="*/ 2147483647 h 372"/>
                <a:gd name="T46" fmla="*/ 2147483647 w 322"/>
                <a:gd name="T47" fmla="*/ 2147483647 h 372"/>
                <a:gd name="T48" fmla="*/ 2147483647 w 322"/>
                <a:gd name="T49" fmla="*/ 2147483647 h 372"/>
                <a:gd name="T50" fmla="*/ 2147483647 w 322"/>
                <a:gd name="T51" fmla="*/ 2147483647 h 372"/>
                <a:gd name="T52" fmla="*/ 2147483647 w 322"/>
                <a:gd name="T53" fmla="*/ 2147483647 h 372"/>
                <a:gd name="T54" fmla="*/ 2147483647 w 322"/>
                <a:gd name="T55" fmla="*/ 2147483647 h 372"/>
                <a:gd name="T56" fmla="*/ 2147483647 w 322"/>
                <a:gd name="T57" fmla="*/ 2147483647 h 372"/>
                <a:gd name="T58" fmla="*/ 2147483647 w 322"/>
                <a:gd name="T59" fmla="*/ 2147483647 h 372"/>
                <a:gd name="T60" fmla="*/ 2147483647 w 322"/>
                <a:gd name="T61" fmla="*/ 2147483647 h 372"/>
                <a:gd name="T62" fmla="*/ 2147483647 w 322"/>
                <a:gd name="T63" fmla="*/ 2147483647 h 372"/>
                <a:gd name="T64" fmla="*/ 2147483647 w 322"/>
                <a:gd name="T65" fmla="*/ 2147483647 h 372"/>
                <a:gd name="T66" fmla="*/ 2147483647 w 322"/>
                <a:gd name="T67" fmla="*/ 2147483647 h 372"/>
                <a:gd name="T68" fmla="*/ 2147483647 w 322"/>
                <a:gd name="T69" fmla="*/ 2147483647 h 372"/>
                <a:gd name="T70" fmla="*/ 2147483647 w 322"/>
                <a:gd name="T71" fmla="*/ 2147483647 h 372"/>
                <a:gd name="T72" fmla="*/ 2147483647 w 322"/>
                <a:gd name="T73" fmla="*/ 2147483647 h 372"/>
                <a:gd name="T74" fmla="*/ 2147483647 w 322"/>
                <a:gd name="T75" fmla="*/ 2147483647 h 372"/>
                <a:gd name="T76" fmla="*/ 2147483647 w 322"/>
                <a:gd name="T77" fmla="*/ 2147483647 h 372"/>
                <a:gd name="T78" fmla="*/ 2147483647 w 322"/>
                <a:gd name="T79" fmla="*/ 2147483647 h 372"/>
                <a:gd name="T80" fmla="*/ 2147483647 w 322"/>
                <a:gd name="T81" fmla="*/ 2147483647 h 372"/>
                <a:gd name="T82" fmla="*/ 2147483647 w 322"/>
                <a:gd name="T83" fmla="*/ 2147483647 h 372"/>
                <a:gd name="T84" fmla="*/ 2147483647 w 322"/>
                <a:gd name="T85" fmla="*/ 2147483647 h 372"/>
                <a:gd name="T86" fmla="*/ 2147483647 w 322"/>
                <a:gd name="T87" fmla="*/ 2147483647 h 372"/>
                <a:gd name="T88" fmla="*/ 2147483647 w 322"/>
                <a:gd name="T89" fmla="*/ 2147483647 h 372"/>
                <a:gd name="T90" fmla="*/ 2147483647 w 322"/>
                <a:gd name="T91" fmla="*/ 2147483647 h 372"/>
                <a:gd name="T92" fmla="*/ 2147483647 w 322"/>
                <a:gd name="T93" fmla="*/ 0 h 3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2"/>
                <a:gd name="T142" fmla="*/ 0 h 372"/>
                <a:gd name="T143" fmla="*/ 322 w 322"/>
                <a:gd name="T144" fmla="*/ 372 h 37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9" name="Freeform 24"/>
            <p:cNvSpPr/>
            <p:nvPr/>
          </p:nvSpPr>
          <p:spPr bwMode="auto">
            <a:xfrm>
              <a:off x="3438547" y="2974493"/>
              <a:ext cx="383123" cy="456036"/>
            </a:xfrm>
            <a:custGeom>
              <a:avLst/>
              <a:gdLst>
                <a:gd name="T0" fmla="*/ 2147483647 w 403"/>
                <a:gd name="T1" fmla="*/ 2147483647 h 494"/>
                <a:gd name="T2" fmla="*/ 2147483647 w 403"/>
                <a:gd name="T3" fmla="*/ 2147483647 h 494"/>
                <a:gd name="T4" fmla="*/ 2147483647 w 403"/>
                <a:gd name="T5" fmla="*/ 2147483647 h 494"/>
                <a:gd name="T6" fmla="*/ 2147483647 w 403"/>
                <a:gd name="T7" fmla="*/ 0 h 494"/>
                <a:gd name="T8" fmla="*/ 2147483647 w 403"/>
                <a:gd name="T9" fmla="*/ 2147483647 h 494"/>
                <a:gd name="T10" fmla="*/ 2147483647 w 403"/>
                <a:gd name="T11" fmla="*/ 2147483647 h 494"/>
                <a:gd name="T12" fmla="*/ 2147483647 w 403"/>
                <a:gd name="T13" fmla="*/ 2147483647 h 494"/>
                <a:gd name="T14" fmla="*/ 2147483647 w 403"/>
                <a:gd name="T15" fmla="*/ 2147483647 h 494"/>
                <a:gd name="T16" fmla="*/ 2147483647 w 403"/>
                <a:gd name="T17" fmla="*/ 2147483647 h 494"/>
                <a:gd name="T18" fmla="*/ 2147483647 w 403"/>
                <a:gd name="T19" fmla="*/ 2147483647 h 494"/>
                <a:gd name="T20" fmla="*/ 2147483647 w 403"/>
                <a:gd name="T21" fmla="*/ 2147483647 h 494"/>
                <a:gd name="T22" fmla="*/ 2147483647 w 403"/>
                <a:gd name="T23" fmla="*/ 2147483647 h 494"/>
                <a:gd name="T24" fmla="*/ 2147483647 w 403"/>
                <a:gd name="T25" fmla="*/ 2147483647 h 494"/>
                <a:gd name="T26" fmla="*/ 2147483647 w 403"/>
                <a:gd name="T27" fmla="*/ 2147483647 h 494"/>
                <a:gd name="T28" fmla="*/ 2147483647 w 403"/>
                <a:gd name="T29" fmla="*/ 2147483647 h 494"/>
                <a:gd name="T30" fmla="*/ 2147483647 w 403"/>
                <a:gd name="T31" fmla="*/ 2147483647 h 494"/>
                <a:gd name="T32" fmla="*/ 2147483647 w 403"/>
                <a:gd name="T33" fmla="*/ 2147483647 h 494"/>
                <a:gd name="T34" fmla="*/ 2147483647 w 403"/>
                <a:gd name="T35" fmla="*/ 2147483647 h 494"/>
                <a:gd name="T36" fmla="*/ 2147483647 w 403"/>
                <a:gd name="T37" fmla="*/ 2147483647 h 494"/>
                <a:gd name="T38" fmla="*/ 2147483647 w 403"/>
                <a:gd name="T39" fmla="*/ 2147483647 h 494"/>
                <a:gd name="T40" fmla="*/ 2147483647 w 403"/>
                <a:gd name="T41" fmla="*/ 2147483647 h 494"/>
                <a:gd name="T42" fmla="*/ 2147483647 w 403"/>
                <a:gd name="T43" fmla="*/ 2147483647 h 494"/>
                <a:gd name="T44" fmla="*/ 2147483647 w 403"/>
                <a:gd name="T45" fmla="*/ 2147483647 h 494"/>
                <a:gd name="T46" fmla="*/ 2147483647 w 403"/>
                <a:gd name="T47" fmla="*/ 2147483647 h 494"/>
                <a:gd name="T48" fmla="*/ 2147483647 w 403"/>
                <a:gd name="T49" fmla="*/ 2147483647 h 494"/>
                <a:gd name="T50" fmla="*/ 2147483647 w 403"/>
                <a:gd name="T51" fmla="*/ 2147483647 h 494"/>
                <a:gd name="T52" fmla="*/ 2147483647 w 403"/>
                <a:gd name="T53" fmla="*/ 2147483647 h 494"/>
                <a:gd name="T54" fmla="*/ 2147483647 w 403"/>
                <a:gd name="T55" fmla="*/ 2147483647 h 494"/>
                <a:gd name="T56" fmla="*/ 2147483647 w 403"/>
                <a:gd name="T57" fmla="*/ 2147483647 h 494"/>
                <a:gd name="T58" fmla="*/ 2147483647 w 403"/>
                <a:gd name="T59" fmla="*/ 2147483647 h 494"/>
                <a:gd name="T60" fmla="*/ 2147483647 w 403"/>
                <a:gd name="T61" fmla="*/ 2147483647 h 494"/>
                <a:gd name="T62" fmla="*/ 2147483647 w 403"/>
                <a:gd name="T63" fmla="*/ 2147483647 h 494"/>
                <a:gd name="T64" fmla="*/ 2147483647 w 403"/>
                <a:gd name="T65" fmla="*/ 2147483647 h 494"/>
                <a:gd name="T66" fmla="*/ 2147483647 w 403"/>
                <a:gd name="T67" fmla="*/ 2147483647 h 494"/>
                <a:gd name="T68" fmla="*/ 2147483647 w 403"/>
                <a:gd name="T69" fmla="*/ 2147483647 h 494"/>
                <a:gd name="T70" fmla="*/ 2147483647 w 403"/>
                <a:gd name="T71" fmla="*/ 2147483647 h 494"/>
                <a:gd name="T72" fmla="*/ 2147483647 w 403"/>
                <a:gd name="T73" fmla="*/ 2147483647 h 494"/>
                <a:gd name="T74" fmla="*/ 2147483647 w 403"/>
                <a:gd name="T75" fmla="*/ 2147483647 h 494"/>
                <a:gd name="T76" fmla="*/ 2147483647 w 403"/>
                <a:gd name="T77" fmla="*/ 2147483647 h 494"/>
                <a:gd name="T78" fmla="*/ 2147483647 w 403"/>
                <a:gd name="T79" fmla="*/ 2147483647 h 494"/>
                <a:gd name="T80" fmla="*/ 2147483647 w 403"/>
                <a:gd name="T81" fmla="*/ 2147483647 h 494"/>
                <a:gd name="T82" fmla="*/ 2147483647 w 403"/>
                <a:gd name="T83" fmla="*/ 2147483647 h 494"/>
                <a:gd name="T84" fmla="*/ 2147483647 w 403"/>
                <a:gd name="T85" fmla="*/ 2147483647 h 494"/>
                <a:gd name="T86" fmla="*/ 2147483647 w 403"/>
                <a:gd name="T87" fmla="*/ 2147483647 h 494"/>
                <a:gd name="T88" fmla="*/ 2147483647 w 403"/>
                <a:gd name="T89" fmla="*/ 2147483647 h 494"/>
                <a:gd name="T90" fmla="*/ 2147483647 w 403"/>
                <a:gd name="T91" fmla="*/ 2147483647 h 494"/>
                <a:gd name="T92" fmla="*/ 2147483647 w 403"/>
                <a:gd name="T93" fmla="*/ 2147483647 h 494"/>
                <a:gd name="T94" fmla="*/ 2147483647 w 403"/>
                <a:gd name="T95" fmla="*/ 2147483647 h 494"/>
                <a:gd name="T96" fmla="*/ 2147483647 w 403"/>
                <a:gd name="T97" fmla="*/ 2147483647 h 494"/>
                <a:gd name="T98" fmla="*/ 2147483647 w 403"/>
                <a:gd name="T99" fmla="*/ 2147483647 h 494"/>
                <a:gd name="T100" fmla="*/ 2147483647 w 403"/>
                <a:gd name="T101" fmla="*/ 2147483647 h 494"/>
                <a:gd name="T102" fmla="*/ 2147483647 w 403"/>
                <a:gd name="T103" fmla="*/ 2147483647 h 4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494"/>
                <a:gd name="T158" fmla="*/ 403 w 403"/>
                <a:gd name="T159" fmla="*/ 494 h 4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0" name="Freeform 25"/>
            <p:cNvSpPr/>
            <p:nvPr/>
          </p:nvSpPr>
          <p:spPr bwMode="auto">
            <a:xfrm>
              <a:off x="3512106" y="2448410"/>
              <a:ext cx="101144" cy="141580"/>
            </a:xfrm>
            <a:custGeom>
              <a:avLst/>
              <a:gdLst>
                <a:gd name="T0" fmla="*/ 2147483647 w 107"/>
                <a:gd name="T1" fmla="*/ 2147483647 h 154"/>
                <a:gd name="T2" fmla="*/ 2147483647 w 107"/>
                <a:gd name="T3" fmla="*/ 0 h 154"/>
                <a:gd name="T4" fmla="*/ 2147483647 w 107"/>
                <a:gd name="T5" fmla="*/ 2147483647 h 154"/>
                <a:gd name="T6" fmla="*/ 2147483647 w 107"/>
                <a:gd name="T7" fmla="*/ 2147483647 h 154"/>
                <a:gd name="T8" fmla="*/ 2147483647 w 107"/>
                <a:gd name="T9" fmla="*/ 2147483647 h 154"/>
                <a:gd name="T10" fmla="*/ 2147483647 w 107"/>
                <a:gd name="T11" fmla="*/ 2147483647 h 154"/>
                <a:gd name="T12" fmla="*/ 2147483647 w 107"/>
                <a:gd name="T13" fmla="*/ 2147483647 h 154"/>
                <a:gd name="T14" fmla="*/ 2147483647 w 107"/>
                <a:gd name="T15" fmla="*/ 2147483647 h 154"/>
                <a:gd name="T16" fmla="*/ 2147483647 w 107"/>
                <a:gd name="T17" fmla="*/ 2147483647 h 154"/>
                <a:gd name="T18" fmla="*/ 2147483647 w 107"/>
                <a:gd name="T19" fmla="*/ 2147483647 h 154"/>
                <a:gd name="T20" fmla="*/ 2147483647 w 107"/>
                <a:gd name="T21" fmla="*/ 2147483647 h 154"/>
                <a:gd name="T22" fmla="*/ 2147483647 w 107"/>
                <a:gd name="T23" fmla="*/ 2147483647 h 154"/>
                <a:gd name="T24" fmla="*/ 2147483647 w 107"/>
                <a:gd name="T25" fmla="*/ 2147483647 h 154"/>
                <a:gd name="T26" fmla="*/ 2147483647 w 107"/>
                <a:gd name="T27" fmla="*/ 2147483647 h 154"/>
                <a:gd name="T28" fmla="*/ 2147483647 w 107"/>
                <a:gd name="T29" fmla="*/ 2147483647 h 154"/>
                <a:gd name="T30" fmla="*/ 2147483647 w 107"/>
                <a:gd name="T31" fmla="*/ 2147483647 h 154"/>
                <a:gd name="T32" fmla="*/ 2147483647 w 107"/>
                <a:gd name="T33" fmla="*/ 2147483647 h 154"/>
                <a:gd name="T34" fmla="*/ 2147483647 w 107"/>
                <a:gd name="T35" fmla="*/ 2147483647 h 154"/>
                <a:gd name="T36" fmla="*/ 2147483647 w 107"/>
                <a:gd name="T37" fmla="*/ 2147483647 h 154"/>
                <a:gd name="T38" fmla="*/ 2147483647 w 107"/>
                <a:gd name="T39" fmla="*/ 2147483647 h 154"/>
                <a:gd name="T40" fmla="*/ 2147483647 w 107"/>
                <a:gd name="T41" fmla="*/ 2147483647 h 154"/>
                <a:gd name="T42" fmla="*/ 2147483647 w 107"/>
                <a:gd name="T43" fmla="*/ 2147483647 h 154"/>
                <a:gd name="T44" fmla="*/ 2147483647 w 107"/>
                <a:gd name="T45" fmla="*/ 2147483647 h 154"/>
                <a:gd name="T46" fmla="*/ 2147483647 w 107"/>
                <a:gd name="T47" fmla="*/ 2147483647 h 154"/>
                <a:gd name="T48" fmla="*/ 2147483647 w 107"/>
                <a:gd name="T49" fmla="*/ 2147483647 h 154"/>
                <a:gd name="T50" fmla="*/ 2147483647 w 107"/>
                <a:gd name="T51" fmla="*/ 2147483647 h 154"/>
                <a:gd name="T52" fmla="*/ 2147483647 w 107"/>
                <a:gd name="T53" fmla="*/ 2147483647 h 154"/>
                <a:gd name="T54" fmla="*/ 2147483647 w 107"/>
                <a:gd name="T55" fmla="*/ 2147483647 h 154"/>
                <a:gd name="T56" fmla="*/ 2147483647 w 107"/>
                <a:gd name="T57" fmla="*/ 2147483647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7"/>
                <a:gd name="T88" fmla="*/ 0 h 154"/>
                <a:gd name="T89" fmla="*/ 107 w 107"/>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1" name="Freeform 26"/>
            <p:cNvSpPr/>
            <p:nvPr/>
          </p:nvSpPr>
          <p:spPr bwMode="auto">
            <a:xfrm>
              <a:off x="3414027" y="2384327"/>
              <a:ext cx="133327" cy="140089"/>
            </a:xfrm>
            <a:custGeom>
              <a:avLst/>
              <a:gdLst>
                <a:gd name="T0" fmla="*/ 2147483647 w 141"/>
                <a:gd name="T1" fmla="*/ 2147483647 h 152"/>
                <a:gd name="T2" fmla="*/ 2147483647 w 141"/>
                <a:gd name="T3" fmla="*/ 2147483647 h 152"/>
                <a:gd name="T4" fmla="*/ 2147483647 w 141"/>
                <a:gd name="T5" fmla="*/ 2147483647 h 152"/>
                <a:gd name="T6" fmla="*/ 2147483647 w 141"/>
                <a:gd name="T7" fmla="*/ 2147483647 h 152"/>
                <a:gd name="T8" fmla="*/ 2147483647 w 141"/>
                <a:gd name="T9" fmla="*/ 2147483647 h 152"/>
                <a:gd name="T10" fmla="*/ 2147483647 w 141"/>
                <a:gd name="T11" fmla="*/ 2147483647 h 152"/>
                <a:gd name="T12" fmla="*/ 2147483647 w 141"/>
                <a:gd name="T13" fmla="*/ 2147483647 h 152"/>
                <a:gd name="T14" fmla="*/ 2147483647 w 141"/>
                <a:gd name="T15" fmla="*/ 2147483647 h 152"/>
                <a:gd name="T16" fmla="*/ 2147483647 w 141"/>
                <a:gd name="T17" fmla="*/ 2147483647 h 152"/>
                <a:gd name="T18" fmla="*/ 2147483647 w 141"/>
                <a:gd name="T19" fmla="*/ 2147483647 h 152"/>
                <a:gd name="T20" fmla="*/ 2147483647 w 141"/>
                <a:gd name="T21" fmla="*/ 2147483647 h 152"/>
                <a:gd name="T22" fmla="*/ 2147483647 w 141"/>
                <a:gd name="T23" fmla="*/ 2147483647 h 152"/>
                <a:gd name="T24" fmla="*/ 2147483647 w 141"/>
                <a:gd name="T25" fmla="*/ 2147483647 h 152"/>
                <a:gd name="T26" fmla="*/ 0 w 141"/>
                <a:gd name="T27" fmla="*/ 2147483647 h 152"/>
                <a:gd name="T28" fmla="*/ 2147483647 w 141"/>
                <a:gd name="T29" fmla="*/ 2147483647 h 152"/>
                <a:gd name="T30" fmla="*/ 2147483647 w 141"/>
                <a:gd name="T31" fmla="*/ 2147483647 h 152"/>
                <a:gd name="T32" fmla="*/ 2147483647 w 141"/>
                <a:gd name="T33" fmla="*/ 2147483647 h 152"/>
                <a:gd name="T34" fmla="*/ 2147483647 w 141"/>
                <a:gd name="T35" fmla="*/ 2147483647 h 152"/>
                <a:gd name="T36" fmla="*/ 2147483647 w 141"/>
                <a:gd name="T37" fmla="*/ 2147483647 h 152"/>
                <a:gd name="T38" fmla="*/ 2147483647 w 141"/>
                <a:gd name="T39" fmla="*/ 2147483647 h 152"/>
                <a:gd name="T40" fmla="*/ 2147483647 w 141"/>
                <a:gd name="T41" fmla="*/ 2147483647 h 152"/>
                <a:gd name="T42" fmla="*/ 2147483647 w 141"/>
                <a:gd name="T43" fmla="*/ 2147483647 h 152"/>
                <a:gd name="T44" fmla="*/ 2147483647 w 141"/>
                <a:gd name="T45" fmla="*/ 2147483647 h 152"/>
                <a:gd name="T46" fmla="*/ 2147483647 w 141"/>
                <a:gd name="T47" fmla="*/ 2147483647 h 152"/>
                <a:gd name="T48" fmla="*/ 2147483647 w 141"/>
                <a:gd name="T49" fmla="*/ 2147483647 h 152"/>
                <a:gd name="T50" fmla="*/ 2147483647 w 141"/>
                <a:gd name="T51" fmla="*/ 2147483647 h 152"/>
                <a:gd name="T52" fmla="*/ 2147483647 w 141"/>
                <a:gd name="T53" fmla="*/ 2147483647 h 152"/>
                <a:gd name="T54" fmla="*/ 2147483647 w 141"/>
                <a:gd name="T55" fmla="*/ 2147483647 h 152"/>
                <a:gd name="T56" fmla="*/ 2147483647 w 141"/>
                <a:gd name="T57" fmla="*/ 2147483647 h 152"/>
                <a:gd name="T58" fmla="*/ 2147483647 w 141"/>
                <a:gd name="T59" fmla="*/ 2147483647 h 152"/>
                <a:gd name="T60" fmla="*/ 2147483647 w 141"/>
                <a:gd name="T61" fmla="*/ 2147483647 h 152"/>
                <a:gd name="T62" fmla="*/ 2147483647 w 141"/>
                <a:gd name="T63" fmla="*/ 2147483647 h 152"/>
                <a:gd name="T64" fmla="*/ 2147483647 w 141"/>
                <a:gd name="T65" fmla="*/ 2147483647 h 152"/>
                <a:gd name="T66" fmla="*/ 2147483647 w 141"/>
                <a:gd name="T67" fmla="*/ 2147483647 h 152"/>
                <a:gd name="T68" fmla="*/ 2147483647 w 141"/>
                <a:gd name="T69" fmla="*/ 2147483647 h 152"/>
                <a:gd name="T70" fmla="*/ 2147483647 w 141"/>
                <a:gd name="T71" fmla="*/ 2147483647 h 152"/>
                <a:gd name="T72" fmla="*/ 2147483647 w 141"/>
                <a:gd name="T73" fmla="*/ 2147483647 h 152"/>
                <a:gd name="T74" fmla="*/ 2147483647 w 141"/>
                <a:gd name="T75" fmla="*/ 2147483647 h 152"/>
                <a:gd name="T76" fmla="*/ 2147483647 w 141"/>
                <a:gd name="T77" fmla="*/ 2147483647 h 152"/>
                <a:gd name="T78" fmla="*/ 2147483647 w 141"/>
                <a:gd name="T79" fmla="*/ 2147483647 h 1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1"/>
                <a:gd name="T121" fmla="*/ 0 h 152"/>
                <a:gd name="T122" fmla="*/ 141 w 141"/>
                <a:gd name="T123" fmla="*/ 152 h 15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2" name="Freeform 27"/>
            <p:cNvSpPr/>
            <p:nvPr/>
          </p:nvSpPr>
          <p:spPr bwMode="auto">
            <a:xfrm>
              <a:off x="3637771" y="2108617"/>
              <a:ext cx="468942" cy="436663"/>
            </a:xfrm>
            <a:custGeom>
              <a:avLst/>
              <a:gdLst>
                <a:gd name="T0" fmla="*/ 2147483647 w 496"/>
                <a:gd name="T1" fmla="*/ 2147483647 h 473"/>
                <a:gd name="T2" fmla="*/ 2147483647 w 496"/>
                <a:gd name="T3" fmla="*/ 2147483647 h 473"/>
                <a:gd name="T4" fmla="*/ 2147483647 w 496"/>
                <a:gd name="T5" fmla="*/ 2147483647 h 473"/>
                <a:gd name="T6" fmla="*/ 2147483647 w 496"/>
                <a:gd name="T7" fmla="*/ 2147483647 h 473"/>
                <a:gd name="T8" fmla="*/ 2147483647 w 496"/>
                <a:gd name="T9" fmla="*/ 2147483647 h 473"/>
                <a:gd name="T10" fmla="*/ 2147483647 w 496"/>
                <a:gd name="T11" fmla="*/ 2147483647 h 473"/>
                <a:gd name="T12" fmla="*/ 2147483647 w 496"/>
                <a:gd name="T13" fmla="*/ 2147483647 h 473"/>
                <a:gd name="T14" fmla="*/ 2147483647 w 496"/>
                <a:gd name="T15" fmla="*/ 2147483647 h 473"/>
                <a:gd name="T16" fmla="*/ 2147483647 w 496"/>
                <a:gd name="T17" fmla="*/ 2147483647 h 473"/>
                <a:gd name="T18" fmla="*/ 2147483647 w 496"/>
                <a:gd name="T19" fmla="*/ 2147483647 h 473"/>
                <a:gd name="T20" fmla="*/ 0 w 496"/>
                <a:gd name="T21" fmla="*/ 2147483647 h 473"/>
                <a:gd name="T22" fmla="*/ 2147483647 w 496"/>
                <a:gd name="T23" fmla="*/ 2147483647 h 473"/>
                <a:gd name="T24" fmla="*/ 2147483647 w 496"/>
                <a:gd name="T25" fmla="*/ 2147483647 h 473"/>
                <a:gd name="T26" fmla="*/ 2147483647 w 496"/>
                <a:gd name="T27" fmla="*/ 2147483647 h 473"/>
                <a:gd name="T28" fmla="*/ 2147483647 w 496"/>
                <a:gd name="T29" fmla="*/ 2147483647 h 473"/>
                <a:gd name="T30" fmla="*/ 2147483647 w 496"/>
                <a:gd name="T31" fmla="*/ 2147483647 h 473"/>
                <a:gd name="T32" fmla="*/ 2147483647 w 496"/>
                <a:gd name="T33" fmla="*/ 2147483647 h 473"/>
                <a:gd name="T34" fmla="*/ 2147483647 w 496"/>
                <a:gd name="T35" fmla="*/ 2147483647 h 473"/>
                <a:gd name="T36" fmla="*/ 2147483647 w 496"/>
                <a:gd name="T37" fmla="*/ 2147483647 h 473"/>
                <a:gd name="T38" fmla="*/ 2147483647 w 496"/>
                <a:gd name="T39" fmla="*/ 2147483647 h 473"/>
                <a:gd name="T40" fmla="*/ 2147483647 w 496"/>
                <a:gd name="T41" fmla="*/ 2147483647 h 473"/>
                <a:gd name="T42" fmla="*/ 2147483647 w 496"/>
                <a:gd name="T43" fmla="*/ 2147483647 h 473"/>
                <a:gd name="T44" fmla="*/ 2147483647 w 496"/>
                <a:gd name="T45" fmla="*/ 2147483647 h 473"/>
                <a:gd name="T46" fmla="*/ 2147483647 w 496"/>
                <a:gd name="T47" fmla="*/ 2147483647 h 473"/>
                <a:gd name="T48" fmla="*/ 2147483647 w 496"/>
                <a:gd name="T49" fmla="*/ 2147483647 h 473"/>
                <a:gd name="T50" fmla="*/ 2147483647 w 496"/>
                <a:gd name="T51" fmla="*/ 2147483647 h 473"/>
                <a:gd name="T52" fmla="*/ 2147483647 w 496"/>
                <a:gd name="T53" fmla="*/ 2147483647 h 473"/>
                <a:gd name="T54" fmla="*/ 2147483647 w 496"/>
                <a:gd name="T55" fmla="*/ 2147483647 h 473"/>
                <a:gd name="T56" fmla="*/ 2147483647 w 496"/>
                <a:gd name="T57" fmla="*/ 2147483647 h 473"/>
                <a:gd name="T58" fmla="*/ 2147483647 w 496"/>
                <a:gd name="T59" fmla="*/ 2147483647 h 473"/>
                <a:gd name="T60" fmla="*/ 2147483647 w 496"/>
                <a:gd name="T61" fmla="*/ 2147483647 h 473"/>
                <a:gd name="T62" fmla="*/ 2147483647 w 496"/>
                <a:gd name="T63" fmla="*/ 2147483647 h 473"/>
                <a:gd name="T64" fmla="*/ 2147483647 w 496"/>
                <a:gd name="T65" fmla="*/ 2147483647 h 473"/>
                <a:gd name="T66" fmla="*/ 2147483647 w 496"/>
                <a:gd name="T67" fmla="*/ 2147483647 h 473"/>
                <a:gd name="T68" fmla="*/ 2147483647 w 496"/>
                <a:gd name="T69" fmla="*/ 2147483647 h 473"/>
                <a:gd name="T70" fmla="*/ 2147483647 w 496"/>
                <a:gd name="T71" fmla="*/ 2147483647 h 473"/>
                <a:gd name="T72" fmla="*/ 2147483647 w 496"/>
                <a:gd name="T73" fmla="*/ 2147483647 h 473"/>
                <a:gd name="T74" fmla="*/ 2147483647 w 496"/>
                <a:gd name="T75" fmla="*/ 2147483647 h 473"/>
                <a:gd name="T76" fmla="*/ 2147483647 w 496"/>
                <a:gd name="T77" fmla="*/ 2147483647 h 473"/>
                <a:gd name="T78" fmla="*/ 2147483647 w 496"/>
                <a:gd name="T79" fmla="*/ 2147483647 h 473"/>
                <a:gd name="T80" fmla="*/ 2147483647 w 496"/>
                <a:gd name="T81" fmla="*/ 2147483647 h 473"/>
                <a:gd name="T82" fmla="*/ 2147483647 w 496"/>
                <a:gd name="T83" fmla="*/ 2147483647 h 473"/>
                <a:gd name="T84" fmla="*/ 2147483647 w 496"/>
                <a:gd name="T85" fmla="*/ 2147483647 h 473"/>
                <a:gd name="T86" fmla="*/ 2147483647 w 496"/>
                <a:gd name="T87" fmla="*/ 2147483647 h 473"/>
                <a:gd name="T88" fmla="*/ 2147483647 w 496"/>
                <a:gd name="T89" fmla="*/ 2147483647 h 473"/>
                <a:gd name="T90" fmla="*/ 2147483647 w 496"/>
                <a:gd name="T91" fmla="*/ 2147483647 h 473"/>
                <a:gd name="T92" fmla="*/ 2147483647 w 496"/>
                <a:gd name="T93" fmla="*/ 2147483647 h 473"/>
                <a:gd name="T94" fmla="*/ 2147483647 w 496"/>
                <a:gd name="T95" fmla="*/ 2147483647 h 473"/>
                <a:gd name="T96" fmla="*/ 2147483647 w 496"/>
                <a:gd name="T97" fmla="*/ 2147483647 h 473"/>
                <a:gd name="T98" fmla="*/ 2147483647 w 496"/>
                <a:gd name="T99" fmla="*/ 2147483647 h 47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6"/>
                <a:gd name="T151" fmla="*/ 0 h 473"/>
                <a:gd name="T152" fmla="*/ 496 w 496"/>
                <a:gd name="T153" fmla="*/ 473 h 47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3" name="Freeform 28"/>
            <p:cNvSpPr/>
            <p:nvPr/>
          </p:nvSpPr>
          <p:spPr bwMode="auto">
            <a:xfrm>
              <a:off x="3745045" y="1846322"/>
              <a:ext cx="668166" cy="445605"/>
            </a:xfrm>
            <a:custGeom>
              <a:avLst/>
              <a:gdLst>
                <a:gd name="T0" fmla="*/ 2147483647 w 707"/>
                <a:gd name="T1" fmla="*/ 2147483647 h 481"/>
                <a:gd name="T2" fmla="*/ 2147483647 w 707"/>
                <a:gd name="T3" fmla="*/ 2147483647 h 481"/>
                <a:gd name="T4" fmla="*/ 2147483647 w 707"/>
                <a:gd name="T5" fmla="*/ 2147483647 h 481"/>
                <a:gd name="T6" fmla="*/ 2147483647 w 707"/>
                <a:gd name="T7" fmla="*/ 2147483647 h 481"/>
                <a:gd name="T8" fmla="*/ 2147483647 w 707"/>
                <a:gd name="T9" fmla="*/ 2147483647 h 481"/>
                <a:gd name="T10" fmla="*/ 2147483647 w 707"/>
                <a:gd name="T11" fmla="*/ 2147483647 h 481"/>
                <a:gd name="T12" fmla="*/ 0 w 707"/>
                <a:gd name="T13" fmla="*/ 2147483647 h 481"/>
                <a:gd name="T14" fmla="*/ 2147483647 w 707"/>
                <a:gd name="T15" fmla="*/ 2147483647 h 481"/>
                <a:gd name="T16" fmla="*/ 2147483647 w 707"/>
                <a:gd name="T17" fmla="*/ 2147483647 h 481"/>
                <a:gd name="T18" fmla="*/ 2147483647 w 707"/>
                <a:gd name="T19" fmla="*/ 2147483647 h 481"/>
                <a:gd name="T20" fmla="*/ 2147483647 w 707"/>
                <a:gd name="T21" fmla="*/ 2147483647 h 481"/>
                <a:gd name="T22" fmla="*/ 2147483647 w 707"/>
                <a:gd name="T23" fmla="*/ 2147483647 h 481"/>
                <a:gd name="T24" fmla="*/ 2147483647 w 707"/>
                <a:gd name="T25" fmla="*/ 2147483647 h 481"/>
                <a:gd name="T26" fmla="*/ 2147483647 w 707"/>
                <a:gd name="T27" fmla="*/ 2147483647 h 481"/>
                <a:gd name="T28" fmla="*/ 2147483647 w 707"/>
                <a:gd name="T29" fmla="*/ 2147483647 h 481"/>
                <a:gd name="T30" fmla="*/ 2147483647 w 707"/>
                <a:gd name="T31" fmla="*/ 2147483647 h 481"/>
                <a:gd name="T32" fmla="*/ 2147483647 w 707"/>
                <a:gd name="T33" fmla="*/ 2147483647 h 481"/>
                <a:gd name="T34" fmla="*/ 2147483647 w 707"/>
                <a:gd name="T35" fmla="*/ 2147483647 h 481"/>
                <a:gd name="T36" fmla="*/ 2147483647 w 707"/>
                <a:gd name="T37" fmla="*/ 2147483647 h 481"/>
                <a:gd name="T38" fmla="*/ 2147483647 w 707"/>
                <a:gd name="T39" fmla="*/ 2147483647 h 481"/>
                <a:gd name="T40" fmla="*/ 2147483647 w 707"/>
                <a:gd name="T41" fmla="*/ 2147483647 h 481"/>
                <a:gd name="T42" fmla="*/ 2147483647 w 707"/>
                <a:gd name="T43" fmla="*/ 2147483647 h 481"/>
                <a:gd name="T44" fmla="*/ 2147483647 w 707"/>
                <a:gd name="T45" fmla="*/ 2147483647 h 481"/>
                <a:gd name="T46" fmla="*/ 2147483647 w 707"/>
                <a:gd name="T47" fmla="*/ 2147483647 h 481"/>
                <a:gd name="T48" fmla="*/ 2147483647 w 707"/>
                <a:gd name="T49" fmla="*/ 2147483647 h 481"/>
                <a:gd name="T50" fmla="*/ 2147483647 w 707"/>
                <a:gd name="T51" fmla="*/ 2147483647 h 481"/>
                <a:gd name="T52" fmla="*/ 2147483647 w 707"/>
                <a:gd name="T53" fmla="*/ 2147483647 h 481"/>
                <a:gd name="T54" fmla="*/ 2147483647 w 707"/>
                <a:gd name="T55" fmla="*/ 2147483647 h 481"/>
                <a:gd name="T56" fmla="*/ 2147483647 w 707"/>
                <a:gd name="T57" fmla="*/ 2147483647 h 481"/>
                <a:gd name="T58" fmla="*/ 2147483647 w 707"/>
                <a:gd name="T59" fmla="*/ 2147483647 h 481"/>
                <a:gd name="T60" fmla="*/ 2147483647 w 707"/>
                <a:gd name="T61" fmla="*/ 2147483647 h 481"/>
                <a:gd name="T62" fmla="*/ 2147483647 w 707"/>
                <a:gd name="T63" fmla="*/ 2147483647 h 481"/>
                <a:gd name="T64" fmla="*/ 2147483647 w 707"/>
                <a:gd name="T65" fmla="*/ 2147483647 h 481"/>
                <a:gd name="T66" fmla="*/ 2147483647 w 707"/>
                <a:gd name="T67" fmla="*/ 2147483647 h 481"/>
                <a:gd name="T68" fmla="*/ 2147483647 w 707"/>
                <a:gd name="T69" fmla="*/ 2147483647 h 481"/>
                <a:gd name="T70" fmla="*/ 2147483647 w 707"/>
                <a:gd name="T71" fmla="*/ 2147483647 h 481"/>
                <a:gd name="T72" fmla="*/ 2147483647 w 707"/>
                <a:gd name="T73" fmla="*/ 2147483647 h 481"/>
                <a:gd name="T74" fmla="*/ 2147483647 w 707"/>
                <a:gd name="T75" fmla="*/ 2147483647 h 481"/>
                <a:gd name="T76" fmla="*/ 2147483647 w 707"/>
                <a:gd name="T77" fmla="*/ 2147483647 h 481"/>
                <a:gd name="T78" fmla="*/ 2147483647 w 707"/>
                <a:gd name="T79" fmla="*/ 2147483647 h 481"/>
                <a:gd name="T80" fmla="*/ 2147483647 w 707"/>
                <a:gd name="T81" fmla="*/ 2147483647 h 481"/>
                <a:gd name="T82" fmla="*/ 2147483647 w 707"/>
                <a:gd name="T83" fmla="*/ 2147483647 h 481"/>
                <a:gd name="T84" fmla="*/ 2147483647 w 707"/>
                <a:gd name="T85" fmla="*/ 2147483647 h 481"/>
                <a:gd name="T86" fmla="*/ 2147483647 w 707"/>
                <a:gd name="T87" fmla="*/ 2147483647 h 481"/>
                <a:gd name="T88" fmla="*/ 2147483647 w 707"/>
                <a:gd name="T89" fmla="*/ 2147483647 h 481"/>
                <a:gd name="T90" fmla="*/ 2147483647 w 707"/>
                <a:gd name="T91" fmla="*/ 2147483647 h 481"/>
                <a:gd name="T92" fmla="*/ 2147483647 w 707"/>
                <a:gd name="T93" fmla="*/ 2147483647 h 481"/>
                <a:gd name="T94" fmla="*/ 2147483647 w 707"/>
                <a:gd name="T95" fmla="*/ 2147483647 h 481"/>
                <a:gd name="T96" fmla="*/ 2147483647 w 707"/>
                <a:gd name="T97" fmla="*/ 2147483647 h 481"/>
                <a:gd name="T98" fmla="*/ 2147483647 w 707"/>
                <a:gd name="T99" fmla="*/ 2147483647 h 481"/>
                <a:gd name="T100" fmla="*/ 2147483647 w 707"/>
                <a:gd name="T101" fmla="*/ 2147483647 h 481"/>
                <a:gd name="T102" fmla="*/ 2147483647 w 707"/>
                <a:gd name="T103" fmla="*/ 2147483647 h 481"/>
                <a:gd name="T104" fmla="*/ 2147483647 w 707"/>
                <a:gd name="T105" fmla="*/ 2147483647 h 481"/>
                <a:gd name="T106" fmla="*/ 2147483647 w 707"/>
                <a:gd name="T107" fmla="*/ 2147483647 h 481"/>
                <a:gd name="T108" fmla="*/ 2147483647 w 707"/>
                <a:gd name="T109" fmla="*/ 2147483647 h 481"/>
                <a:gd name="T110" fmla="*/ 2147483647 w 707"/>
                <a:gd name="T111" fmla="*/ 2147483647 h 481"/>
                <a:gd name="T112" fmla="*/ 2147483647 w 707"/>
                <a:gd name="T113" fmla="*/ 2147483647 h 481"/>
                <a:gd name="T114" fmla="*/ 2147483647 w 707"/>
                <a:gd name="T115" fmla="*/ 2147483647 h 4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07"/>
                <a:gd name="T175" fmla="*/ 0 h 481"/>
                <a:gd name="T176" fmla="*/ 707 w 707"/>
                <a:gd name="T177" fmla="*/ 481 h 4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4" name="Freeform 30"/>
            <p:cNvSpPr/>
            <p:nvPr/>
          </p:nvSpPr>
          <p:spPr bwMode="auto">
            <a:xfrm>
              <a:off x="3423222" y="2645132"/>
              <a:ext cx="542502" cy="332341"/>
            </a:xfrm>
            <a:custGeom>
              <a:avLst/>
              <a:gdLst>
                <a:gd name="T0" fmla="*/ 2147483647 w 573"/>
                <a:gd name="T1" fmla="*/ 2147483647 h 361"/>
                <a:gd name="T2" fmla="*/ 2147483647 w 573"/>
                <a:gd name="T3" fmla="*/ 2147483647 h 361"/>
                <a:gd name="T4" fmla="*/ 2147483647 w 573"/>
                <a:gd name="T5" fmla="*/ 2147483647 h 361"/>
                <a:gd name="T6" fmla="*/ 2147483647 w 573"/>
                <a:gd name="T7" fmla="*/ 2147483647 h 361"/>
                <a:gd name="T8" fmla="*/ 2147483647 w 573"/>
                <a:gd name="T9" fmla="*/ 2147483647 h 361"/>
                <a:gd name="T10" fmla="*/ 2147483647 w 573"/>
                <a:gd name="T11" fmla="*/ 2147483647 h 361"/>
                <a:gd name="T12" fmla="*/ 2147483647 w 573"/>
                <a:gd name="T13" fmla="*/ 2147483647 h 361"/>
                <a:gd name="T14" fmla="*/ 2147483647 w 573"/>
                <a:gd name="T15" fmla="*/ 2147483647 h 361"/>
                <a:gd name="T16" fmla="*/ 2147483647 w 573"/>
                <a:gd name="T17" fmla="*/ 2147483647 h 361"/>
                <a:gd name="T18" fmla="*/ 2147483647 w 573"/>
                <a:gd name="T19" fmla="*/ 2147483647 h 361"/>
                <a:gd name="T20" fmla="*/ 2147483647 w 573"/>
                <a:gd name="T21" fmla="*/ 2147483647 h 361"/>
                <a:gd name="T22" fmla="*/ 2147483647 w 573"/>
                <a:gd name="T23" fmla="*/ 2147483647 h 361"/>
                <a:gd name="T24" fmla="*/ 2147483647 w 573"/>
                <a:gd name="T25" fmla="*/ 2147483647 h 361"/>
                <a:gd name="T26" fmla="*/ 2147483647 w 573"/>
                <a:gd name="T27" fmla="*/ 2147483647 h 361"/>
                <a:gd name="T28" fmla="*/ 0 w 573"/>
                <a:gd name="T29" fmla="*/ 2147483647 h 361"/>
                <a:gd name="T30" fmla="*/ 2147483647 w 573"/>
                <a:gd name="T31" fmla="*/ 2147483647 h 361"/>
                <a:gd name="T32" fmla="*/ 2147483647 w 573"/>
                <a:gd name="T33" fmla="*/ 2147483647 h 361"/>
                <a:gd name="T34" fmla="*/ 2147483647 w 573"/>
                <a:gd name="T35" fmla="*/ 2147483647 h 361"/>
                <a:gd name="T36" fmla="*/ 2147483647 w 573"/>
                <a:gd name="T37" fmla="*/ 2147483647 h 361"/>
                <a:gd name="T38" fmla="*/ 2147483647 w 573"/>
                <a:gd name="T39" fmla="*/ 2147483647 h 361"/>
                <a:gd name="T40" fmla="*/ 2147483647 w 573"/>
                <a:gd name="T41" fmla="*/ 2147483647 h 361"/>
                <a:gd name="T42" fmla="*/ 2147483647 w 573"/>
                <a:gd name="T43" fmla="*/ 2147483647 h 361"/>
                <a:gd name="T44" fmla="*/ 2147483647 w 573"/>
                <a:gd name="T45" fmla="*/ 2147483647 h 361"/>
                <a:gd name="T46" fmla="*/ 2147483647 w 573"/>
                <a:gd name="T47" fmla="*/ 2147483647 h 361"/>
                <a:gd name="T48" fmla="*/ 2147483647 w 573"/>
                <a:gd name="T49" fmla="*/ 2147483647 h 361"/>
                <a:gd name="T50" fmla="*/ 2147483647 w 573"/>
                <a:gd name="T51" fmla="*/ 2147483647 h 361"/>
                <a:gd name="T52" fmla="*/ 2147483647 w 573"/>
                <a:gd name="T53" fmla="*/ 2147483647 h 361"/>
                <a:gd name="T54" fmla="*/ 2147483647 w 573"/>
                <a:gd name="T55" fmla="*/ 2147483647 h 361"/>
                <a:gd name="T56" fmla="*/ 2147483647 w 573"/>
                <a:gd name="T57" fmla="*/ 2147483647 h 361"/>
                <a:gd name="T58" fmla="*/ 2147483647 w 573"/>
                <a:gd name="T59" fmla="*/ 2147483647 h 361"/>
                <a:gd name="T60" fmla="*/ 2147483647 w 573"/>
                <a:gd name="T61" fmla="*/ 2147483647 h 361"/>
                <a:gd name="T62" fmla="*/ 2147483647 w 573"/>
                <a:gd name="T63" fmla="*/ 2147483647 h 361"/>
                <a:gd name="T64" fmla="*/ 2147483647 w 573"/>
                <a:gd name="T65" fmla="*/ 2147483647 h 361"/>
                <a:gd name="T66" fmla="*/ 2147483647 w 573"/>
                <a:gd name="T67" fmla="*/ 2147483647 h 361"/>
                <a:gd name="T68" fmla="*/ 2147483647 w 573"/>
                <a:gd name="T69" fmla="*/ 2147483647 h 361"/>
                <a:gd name="T70" fmla="*/ 2147483647 w 573"/>
                <a:gd name="T71" fmla="*/ 2147483647 h 361"/>
                <a:gd name="T72" fmla="*/ 2147483647 w 573"/>
                <a:gd name="T73" fmla="*/ 2147483647 h 361"/>
                <a:gd name="T74" fmla="*/ 2147483647 w 573"/>
                <a:gd name="T75" fmla="*/ 2147483647 h 361"/>
                <a:gd name="T76" fmla="*/ 2147483647 w 573"/>
                <a:gd name="T77" fmla="*/ 2147483647 h 361"/>
                <a:gd name="T78" fmla="*/ 2147483647 w 573"/>
                <a:gd name="T79" fmla="*/ 2147483647 h 361"/>
                <a:gd name="T80" fmla="*/ 2147483647 w 573"/>
                <a:gd name="T81" fmla="*/ 2147483647 h 361"/>
                <a:gd name="T82" fmla="*/ 2147483647 w 573"/>
                <a:gd name="T83" fmla="*/ 2147483647 h 361"/>
                <a:gd name="T84" fmla="*/ 2147483647 w 573"/>
                <a:gd name="T85" fmla="*/ 2147483647 h 361"/>
                <a:gd name="T86" fmla="*/ 2147483647 w 573"/>
                <a:gd name="T87" fmla="*/ 2147483647 h 361"/>
                <a:gd name="T88" fmla="*/ 2147483647 w 573"/>
                <a:gd name="T89" fmla="*/ 2147483647 h 361"/>
                <a:gd name="T90" fmla="*/ 2147483647 w 573"/>
                <a:gd name="T91" fmla="*/ 2147483647 h 361"/>
                <a:gd name="T92" fmla="*/ 2147483647 w 573"/>
                <a:gd name="T93" fmla="*/ 2147483647 h 361"/>
                <a:gd name="T94" fmla="*/ 2147483647 w 573"/>
                <a:gd name="T95" fmla="*/ 2147483647 h 361"/>
                <a:gd name="T96" fmla="*/ 2147483647 w 573"/>
                <a:gd name="T97" fmla="*/ 2147483647 h 361"/>
                <a:gd name="T98" fmla="*/ 2147483647 w 573"/>
                <a:gd name="T99" fmla="*/ 2147483647 h 361"/>
                <a:gd name="T100" fmla="*/ 2147483647 w 573"/>
                <a:gd name="T101" fmla="*/ 2147483647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3"/>
                <a:gd name="T154" fmla="*/ 0 h 361"/>
                <a:gd name="T155" fmla="*/ 573 w 573"/>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5" name="Freeform 31"/>
            <p:cNvSpPr/>
            <p:nvPr/>
          </p:nvSpPr>
          <p:spPr bwMode="auto">
            <a:xfrm>
              <a:off x="3932009" y="3195059"/>
              <a:ext cx="82754" cy="73025"/>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2147483647 h 80"/>
                <a:gd name="T14" fmla="*/ 2147483647 w 88"/>
                <a:gd name="T15" fmla="*/ 2147483647 h 80"/>
                <a:gd name="T16" fmla="*/ 2147483647 w 88"/>
                <a:gd name="T17" fmla="*/ 2147483647 h 80"/>
                <a:gd name="T18" fmla="*/ 2147483647 w 88"/>
                <a:gd name="T19" fmla="*/ 2147483647 h 80"/>
                <a:gd name="T20" fmla="*/ 0 w 88"/>
                <a:gd name="T21" fmla="*/ 2147483647 h 80"/>
                <a:gd name="T22" fmla="*/ 2147483647 w 88"/>
                <a:gd name="T23" fmla="*/ 2147483647 h 80"/>
                <a:gd name="T24" fmla="*/ 2147483647 w 88"/>
                <a:gd name="T25" fmla="*/ 2147483647 h 80"/>
                <a:gd name="T26" fmla="*/ 2147483647 w 88"/>
                <a:gd name="T27" fmla="*/ 2147483647 h 80"/>
                <a:gd name="T28" fmla="*/ 2147483647 w 88"/>
                <a:gd name="T29" fmla="*/ 2147483647 h 80"/>
                <a:gd name="T30" fmla="*/ 2147483647 w 88"/>
                <a:gd name="T31" fmla="*/ 2147483647 h 80"/>
                <a:gd name="T32" fmla="*/ 2147483647 w 88"/>
                <a:gd name="T33" fmla="*/ 2147483647 h 80"/>
                <a:gd name="T34" fmla="*/ 2147483647 w 88"/>
                <a:gd name="T35" fmla="*/ 2147483647 h 80"/>
                <a:gd name="T36" fmla="*/ 2147483647 w 88"/>
                <a:gd name="T37" fmla="*/ 2147483647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80"/>
                <a:gd name="T59" fmla="*/ 88 w 88"/>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6" name="Freeform 32"/>
            <p:cNvSpPr/>
            <p:nvPr/>
          </p:nvSpPr>
          <p:spPr bwMode="auto">
            <a:xfrm>
              <a:off x="3533561" y="2916369"/>
              <a:ext cx="472007" cy="356186"/>
            </a:xfrm>
            <a:custGeom>
              <a:avLst/>
              <a:gdLst>
                <a:gd name="T0" fmla="*/ 2147483647 w 498"/>
                <a:gd name="T1" fmla="*/ 2147483647 h 385"/>
                <a:gd name="T2" fmla="*/ 2147483647 w 498"/>
                <a:gd name="T3" fmla="*/ 2147483647 h 385"/>
                <a:gd name="T4" fmla="*/ 2147483647 w 498"/>
                <a:gd name="T5" fmla="*/ 2147483647 h 385"/>
                <a:gd name="T6" fmla="*/ 2147483647 w 498"/>
                <a:gd name="T7" fmla="*/ 0 h 385"/>
                <a:gd name="T8" fmla="*/ 2147483647 w 498"/>
                <a:gd name="T9" fmla="*/ 2147483647 h 385"/>
                <a:gd name="T10" fmla="*/ 2147483647 w 498"/>
                <a:gd name="T11" fmla="*/ 2147483647 h 385"/>
                <a:gd name="T12" fmla="*/ 2147483647 w 498"/>
                <a:gd name="T13" fmla="*/ 2147483647 h 385"/>
                <a:gd name="T14" fmla="*/ 2147483647 w 498"/>
                <a:gd name="T15" fmla="*/ 2147483647 h 385"/>
                <a:gd name="T16" fmla="*/ 2147483647 w 498"/>
                <a:gd name="T17" fmla="*/ 2147483647 h 385"/>
                <a:gd name="T18" fmla="*/ 2147483647 w 498"/>
                <a:gd name="T19" fmla="*/ 2147483647 h 385"/>
                <a:gd name="T20" fmla="*/ 2147483647 w 498"/>
                <a:gd name="T21" fmla="*/ 2147483647 h 385"/>
                <a:gd name="T22" fmla="*/ 0 w 498"/>
                <a:gd name="T23" fmla="*/ 2147483647 h 385"/>
                <a:gd name="T24" fmla="*/ 2147483647 w 498"/>
                <a:gd name="T25" fmla="*/ 2147483647 h 385"/>
                <a:gd name="T26" fmla="*/ 2147483647 w 498"/>
                <a:gd name="T27" fmla="*/ 2147483647 h 385"/>
                <a:gd name="T28" fmla="*/ 2147483647 w 498"/>
                <a:gd name="T29" fmla="*/ 2147483647 h 385"/>
                <a:gd name="T30" fmla="*/ 2147483647 w 498"/>
                <a:gd name="T31" fmla="*/ 2147483647 h 385"/>
                <a:gd name="T32" fmla="*/ 2147483647 w 498"/>
                <a:gd name="T33" fmla="*/ 2147483647 h 385"/>
                <a:gd name="T34" fmla="*/ 2147483647 w 498"/>
                <a:gd name="T35" fmla="*/ 2147483647 h 385"/>
                <a:gd name="T36" fmla="*/ 2147483647 w 498"/>
                <a:gd name="T37" fmla="*/ 2147483647 h 385"/>
                <a:gd name="T38" fmla="*/ 2147483647 w 498"/>
                <a:gd name="T39" fmla="*/ 2147483647 h 385"/>
                <a:gd name="T40" fmla="*/ 2147483647 w 498"/>
                <a:gd name="T41" fmla="*/ 2147483647 h 385"/>
                <a:gd name="T42" fmla="*/ 2147483647 w 498"/>
                <a:gd name="T43" fmla="*/ 2147483647 h 385"/>
                <a:gd name="T44" fmla="*/ 2147483647 w 498"/>
                <a:gd name="T45" fmla="*/ 2147483647 h 385"/>
                <a:gd name="T46" fmla="*/ 2147483647 w 498"/>
                <a:gd name="T47" fmla="*/ 2147483647 h 385"/>
                <a:gd name="T48" fmla="*/ 2147483647 w 498"/>
                <a:gd name="T49" fmla="*/ 2147483647 h 385"/>
                <a:gd name="T50" fmla="*/ 2147483647 w 498"/>
                <a:gd name="T51" fmla="*/ 2147483647 h 385"/>
                <a:gd name="T52" fmla="*/ 2147483647 w 498"/>
                <a:gd name="T53" fmla="*/ 2147483647 h 385"/>
                <a:gd name="T54" fmla="*/ 2147483647 w 498"/>
                <a:gd name="T55" fmla="*/ 2147483647 h 385"/>
                <a:gd name="T56" fmla="*/ 2147483647 w 498"/>
                <a:gd name="T57" fmla="*/ 2147483647 h 385"/>
                <a:gd name="T58" fmla="*/ 2147483647 w 498"/>
                <a:gd name="T59" fmla="*/ 2147483647 h 385"/>
                <a:gd name="T60" fmla="*/ 2147483647 w 498"/>
                <a:gd name="T61" fmla="*/ 2147483647 h 385"/>
                <a:gd name="T62" fmla="*/ 2147483647 w 498"/>
                <a:gd name="T63" fmla="*/ 2147483647 h 385"/>
                <a:gd name="T64" fmla="*/ 2147483647 w 498"/>
                <a:gd name="T65" fmla="*/ 2147483647 h 385"/>
                <a:gd name="T66" fmla="*/ 2147483647 w 498"/>
                <a:gd name="T67" fmla="*/ 2147483647 h 385"/>
                <a:gd name="T68" fmla="*/ 2147483647 w 498"/>
                <a:gd name="T69" fmla="*/ 2147483647 h 385"/>
                <a:gd name="T70" fmla="*/ 2147483647 w 498"/>
                <a:gd name="T71" fmla="*/ 2147483647 h 385"/>
                <a:gd name="T72" fmla="*/ 2147483647 w 498"/>
                <a:gd name="T73" fmla="*/ 2147483647 h 385"/>
                <a:gd name="T74" fmla="*/ 2147483647 w 498"/>
                <a:gd name="T75" fmla="*/ 2147483647 h 385"/>
                <a:gd name="T76" fmla="*/ 2147483647 w 498"/>
                <a:gd name="T77" fmla="*/ 2147483647 h 385"/>
                <a:gd name="T78" fmla="*/ 2147483647 w 498"/>
                <a:gd name="T79" fmla="*/ 2147483647 h 385"/>
                <a:gd name="T80" fmla="*/ 2147483647 w 498"/>
                <a:gd name="T81" fmla="*/ 2147483647 h 3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8"/>
                <a:gd name="T124" fmla="*/ 0 h 385"/>
                <a:gd name="T125" fmla="*/ 498 w 498"/>
                <a:gd name="T126" fmla="*/ 385 h 38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7" name="Freeform 33"/>
            <p:cNvSpPr/>
            <p:nvPr/>
          </p:nvSpPr>
          <p:spPr bwMode="auto">
            <a:xfrm>
              <a:off x="3286831" y="2235296"/>
              <a:ext cx="438292" cy="612520"/>
            </a:xfrm>
            <a:custGeom>
              <a:avLst/>
              <a:gdLst>
                <a:gd name="T0" fmla="*/ 2147483647 w 463"/>
                <a:gd name="T1" fmla="*/ 2147483647 h 662"/>
                <a:gd name="T2" fmla="*/ 2147483647 w 463"/>
                <a:gd name="T3" fmla="*/ 2147483647 h 662"/>
                <a:gd name="T4" fmla="*/ 2147483647 w 463"/>
                <a:gd name="T5" fmla="*/ 2147483647 h 662"/>
                <a:gd name="T6" fmla="*/ 2147483647 w 463"/>
                <a:gd name="T7" fmla="*/ 2147483647 h 662"/>
                <a:gd name="T8" fmla="*/ 2147483647 w 463"/>
                <a:gd name="T9" fmla="*/ 2147483647 h 662"/>
                <a:gd name="T10" fmla="*/ 2147483647 w 463"/>
                <a:gd name="T11" fmla="*/ 2147483647 h 662"/>
                <a:gd name="T12" fmla="*/ 2147483647 w 463"/>
                <a:gd name="T13" fmla="*/ 2147483647 h 662"/>
                <a:gd name="T14" fmla="*/ 2147483647 w 463"/>
                <a:gd name="T15" fmla="*/ 2147483647 h 662"/>
                <a:gd name="T16" fmla="*/ 2147483647 w 463"/>
                <a:gd name="T17" fmla="*/ 0 h 662"/>
                <a:gd name="T18" fmla="*/ 2147483647 w 463"/>
                <a:gd name="T19" fmla="*/ 2147483647 h 662"/>
                <a:gd name="T20" fmla="*/ 2147483647 w 463"/>
                <a:gd name="T21" fmla="*/ 2147483647 h 662"/>
                <a:gd name="T22" fmla="*/ 2147483647 w 463"/>
                <a:gd name="T23" fmla="*/ 2147483647 h 662"/>
                <a:gd name="T24" fmla="*/ 2147483647 w 463"/>
                <a:gd name="T25" fmla="*/ 2147483647 h 662"/>
                <a:gd name="T26" fmla="*/ 2147483647 w 463"/>
                <a:gd name="T27" fmla="*/ 2147483647 h 662"/>
                <a:gd name="T28" fmla="*/ 2147483647 w 463"/>
                <a:gd name="T29" fmla="*/ 2147483647 h 662"/>
                <a:gd name="T30" fmla="*/ 2147483647 w 463"/>
                <a:gd name="T31" fmla="*/ 2147483647 h 662"/>
                <a:gd name="T32" fmla="*/ 2147483647 w 463"/>
                <a:gd name="T33" fmla="*/ 2147483647 h 662"/>
                <a:gd name="T34" fmla="*/ 2147483647 w 463"/>
                <a:gd name="T35" fmla="*/ 2147483647 h 662"/>
                <a:gd name="T36" fmla="*/ 2147483647 w 463"/>
                <a:gd name="T37" fmla="*/ 2147483647 h 662"/>
                <a:gd name="T38" fmla="*/ 2147483647 w 463"/>
                <a:gd name="T39" fmla="*/ 2147483647 h 662"/>
                <a:gd name="T40" fmla="*/ 2147483647 w 463"/>
                <a:gd name="T41" fmla="*/ 2147483647 h 662"/>
                <a:gd name="T42" fmla="*/ 2147483647 w 463"/>
                <a:gd name="T43" fmla="*/ 2147483647 h 662"/>
                <a:gd name="T44" fmla="*/ 2147483647 w 463"/>
                <a:gd name="T45" fmla="*/ 2147483647 h 662"/>
                <a:gd name="T46" fmla="*/ 2147483647 w 463"/>
                <a:gd name="T47" fmla="*/ 2147483647 h 662"/>
                <a:gd name="T48" fmla="*/ 2147483647 w 463"/>
                <a:gd name="T49" fmla="*/ 2147483647 h 662"/>
                <a:gd name="T50" fmla="*/ 2147483647 w 463"/>
                <a:gd name="T51" fmla="*/ 2147483647 h 662"/>
                <a:gd name="T52" fmla="*/ 2147483647 w 463"/>
                <a:gd name="T53" fmla="*/ 2147483647 h 662"/>
                <a:gd name="T54" fmla="*/ 2147483647 w 463"/>
                <a:gd name="T55" fmla="*/ 2147483647 h 662"/>
                <a:gd name="T56" fmla="*/ 2147483647 w 463"/>
                <a:gd name="T57" fmla="*/ 2147483647 h 662"/>
                <a:gd name="T58" fmla="*/ 2147483647 w 463"/>
                <a:gd name="T59" fmla="*/ 2147483647 h 662"/>
                <a:gd name="T60" fmla="*/ 2147483647 w 463"/>
                <a:gd name="T61" fmla="*/ 2147483647 h 662"/>
                <a:gd name="T62" fmla="*/ 2147483647 w 463"/>
                <a:gd name="T63" fmla="*/ 2147483647 h 662"/>
                <a:gd name="T64" fmla="*/ 2147483647 w 463"/>
                <a:gd name="T65" fmla="*/ 2147483647 h 662"/>
                <a:gd name="T66" fmla="*/ 2147483647 w 463"/>
                <a:gd name="T67" fmla="*/ 2147483647 h 662"/>
                <a:gd name="T68" fmla="*/ 2147483647 w 463"/>
                <a:gd name="T69" fmla="*/ 2147483647 h 662"/>
                <a:gd name="T70" fmla="*/ 2147483647 w 463"/>
                <a:gd name="T71" fmla="*/ 2147483647 h 662"/>
                <a:gd name="T72" fmla="*/ 2147483647 w 463"/>
                <a:gd name="T73" fmla="*/ 2147483647 h 662"/>
                <a:gd name="T74" fmla="*/ 2147483647 w 463"/>
                <a:gd name="T75" fmla="*/ 2147483647 h 662"/>
                <a:gd name="T76" fmla="*/ 2147483647 w 463"/>
                <a:gd name="T77" fmla="*/ 2147483647 h 662"/>
                <a:gd name="T78" fmla="*/ 2147483647 w 463"/>
                <a:gd name="T79" fmla="*/ 2147483647 h 662"/>
                <a:gd name="T80" fmla="*/ 2147483647 w 463"/>
                <a:gd name="T81" fmla="*/ 2147483647 h 662"/>
                <a:gd name="T82" fmla="*/ 2147483647 w 463"/>
                <a:gd name="T83" fmla="*/ 2147483647 h 662"/>
                <a:gd name="T84" fmla="*/ 2147483647 w 463"/>
                <a:gd name="T85" fmla="*/ 2147483647 h 662"/>
                <a:gd name="T86" fmla="*/ 2147483647 w 463"/>
                <a:gd name="T87" fmla="*/ 2147483647 h 662"/>
                <a:gd name="T88" fmla="*/ 2147483647 w 463"/>
                <a:gd name="T89" fmla="*/ 2147483647 h 662"/>
                <a:gd name="T90" fmla="*/ 2147483647 w 463"/>
                <a:gd name="T91" fmla="*/ 2147483647 h 662"/>
                <a:gd name="T92" fmla="*/ 2147483647 w 463"/>
                <a:gd name="T93" fmla="*/ 2147483647 h 662"/>
                <a:gd name="T94" fmla="*/ 2147483647 w 463"/>
                <a:gd name="T95" fmla="*/ 2147483647 h 662"/>
                <a:gd name="T96" fmla="*/ 2147483647 w 463"/>
                <a:gd name="T97" fmla="*/ 2147483647 h 662"/>
                <a:gd name="T98" fmla="*/ 2147483647 w 463"/>
                <a:gd name="T99" fmla="*/ 2147483647 h 662"/>
                <a:gd name="T100" fmla="*/ 2147483647 w 463"/>
                <a:gd name="T101" fmla="*/ 2147483647 h 662"/>
                <a:gd name="T102" fmla="*/ 2147483647 w 463"/>
                <a:gd name="T103" fmla="*/ 2147483647 h 662"/>
                <a:gd name="T104" fmla="*/ 2147483647 w 463"/>
                <a:gd name="T105" fmla="*/ 2147483647 h 6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3"/>
                <a:gd name="T160" fmla="*/ 0 h 662"/>
                <a:gd name="T161" fmla="*/ 463 w 463"/>
                <a:gd name="T162" fmla="*/ 662 h 6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8" name="Freeform 34"/>
            <p:cNvSpPr/>
            <p:nvPr/>
          </p:nvSpPr>
          <p:spPr bwMode="auto">
            <a:xfrm>
              <a:off x="3084542" y="2823969"/>
              <a:ext cx="465877" cy="445605"/>
            </a:xfrm>
            <a:custGeom>
              <a:avLst/>
              <a:gdLst>
                <a:gd name="T0" fmla="*/ 2147483647 w 491"/>
                <a:gd name="T1" fmla="*/ 2147483647 h 483"/>
                <a:gd name="T2" fmla="*/ 2147483647 w 491"/>
                <a:gd name="T3" fmla="*/ 2147483647 h 483"/>
                <a:gd name="T4" fmla="*/ 2147483647 w 491"/>
                <a:gd name="T5" fmla="*/ 2147483647 h 483"/>
                <a:gd name="T6" fmla="*/ 2147483647 w 491"/>
                <a:gd name="T7" fmla="*/ 2147483647 h 483"/>
                <a:gd name="T8" fmla="*/ 2147483647 w 491"/>
                <a:gd name="T9" fmla="*/ 2147483647 h 483"/>
                <a:gd name="T10" fmla="*/ 2147483647 w 491"/>
                <a:gd name="T11" fmla="*/ 2147483647 h 483"/>
                <a:gd name="T12" fmla="*/ 2147483647 w 491"/>
                <a:gd name="T13" fmla="*/ 2147483647 h 483"/>
                <a:gd name="T14" fmla="*/ 2147483647 w 491"/>
                <a:gd name="T15" fmla="*/ 2147483647 h 483"/>
                <a:gd name="T16" fmla="*/ 2147483647 w 491"/>
                <a:gd name="T17" fmla="*/ 2147483647 h 483"/>
                <a:gd name="T18" fmla="*/ 2147483647 w 491"/>
                <a:gd name="T19" fmla="*/ 2147483647 h 483"/>
                <a:gd name="T20" fmla="*/ 2147483647 w 491"/>
                <a:gd name="T21" fmla="*/ 2147483647 h 483"/>
                <a:gd name="T22" fmla="*/ 2147483647 w 491"/>
                <a:gd name="T23" fmla="*/ 2147483647 h 483"/>
                <a:gd name="T24" fmla="*/ 2147483647 w 491"/>
                <a:gd name="T25" fmla="*/ 2147483647 h 483"/>
                <a:gd name="T26" fmla="*/ 2147483647 w 491"/>
                <a:gd name="T27" fmla="*/ 2147483647 h 483"/>
                <a:gd name="T28" fmla="*/ 2147483647 w 491"/>
                <a:gd name="T29" fmla="*/ 2147483647 h 483"/>
                <a:gd name="T30" fmla="*/ 2147483647 w 491"/>
                <a:gd name="T31" fmla="*/ 2147483647 h 483"/>
                <a:gd name="T32" fmla="*/ 2147483647 w 491"/>
                <a:gd name="T33" fmla="*/ 2147483647 h 483"/>
                <a:gd name="T34" fmla="*/ 2147483647 w 491"/>
                <a:gd name="T35" fmla="*/ 2147483647 h 483"/>
                <a:gd name="T36" fmla="*/ 2147483647 w 491"/>
                <a:gd name="T37" fmla="*/ 2147483647 h 483"/>
                <a:gd name="T38" fmla="*/ 2147483647 w 491"/>
                <a:gd name="T39" fmla="*/ 2147483647 h 483"/>
                <a:gd name="T40" fmla="*/ 2147483647 w 491"/>
                <a:gd name="T41" fmla="*/ 2147483647 h 483"/>
                <a:gd name="T42" fmla="*/ 2147483647 w 491"/>
                <a:gd name="T43" fmla="*/ 2147483647 h 483"/>
                <a:gd name="T44" fmla="*/ 2147483647 w 491"/>
                <a:gd name="T45" fmla="*/ 2147483647 h 483"/>
                <a:gd name="T46" fmla="*/ 2147483647 w 491"/>
                <a:gd name="T47" fmla="*/ 2147483647 h 483"/>
                <a:gd name="T48" fmla="*/ 2147483647 w 491"/>
                <a:gd name="T49" fmla="*/ 2147483647 h 483"/>
                <a:gd name="T50" fmla="*/ 2147483647 w 491"/>
                <a:gd name="T51" fmla="*/ 2147483647 h 483"/>
                <a:gd name="T52" fmla="*/ 2147483647 w 491"/>
                <a:gd name="T53" fmla="*/ 2147483647 h 483"/>
                <a:gd name="T54" fmla="*/ 2147483647 w 491"/>
                <a:gd name="T55" fmla="*/ 2147483647 h 483"/>
                <a:gd name="T56" fmla="*/ 2147483647 w 491"/>
                <a:gd name="T57" fmla="*/ 2147483647 h 483"/>
                <a:gd name="T58" fmla="*/ 2147483647 w 491"/>
                <a:gd name="T59" fmla="*/ 2147483647 h 483"/>
                <a:gd name="T60" fmla="*/ 2147483647 w 491"/>
                <a:gd name="T61" fmla="*/ 2147483647 h 483"/>
                <a:gd name="T62" fmla="*/ 2147483647 w 491"/>
                <a:gd name="T63" fmla="*/ 2147483647 h 483"/>
                <a:gd name="T64" fmla="*/ 2147483647 w 491"/>
                <a:gd name="T65" fmla="*/ 2147483647 h 483"/>
                <a:gd name="T66" fmla="*/ 2147483647 w 491"/>
                <a:gd name="T67" fmla="*/ 2147483647 h 483"/>
                <a:gd name="T68" fmla="*/ 2147483647 w 491"/>
                <a:gd name="T69" fmla="*/ 2147483647 h 483"/>
                <a:gd name="T70" fmla="*/ 2147483647 w 491"/>
                <a:gd name="T71" fmla="*/ 2147483647 h 483"/>
                <a:gd name="T72" fmla="*/ 2147483647 w 491"/>
                <a:gd name="T73" fmla="*/ 2147483647 h 483"/>
                <a:gd name="T74" fmla="*/ 2147483647 w 491"/>
                <a:gd name="T75" fmla="*/ 2147483647 h 483"/>
                <a:gd name="T76" fmla="*/ 2147483647 w 491"/>
                <a:gd name="T77" fmla="*/ 0 h 483"/>
                <a:gd name="T78" fmla="*/ 2147483647 w 491"/>
                <a:gd name="T79" fmla="*/ 2147483647 h 483"/>
                <a:gd name="T80" fmla="*/ 2147483647 w 491"/>
                <a:gd name="T81" fmla="*/ 2147483647 h 483"/>
                <a:gd name="T82" fmla="*/ 2147483647 w 491"/>
                <a:gd name="T83" fmla="*/ 2147483647 h 483"/>
                <a:gd name="T84" fmla="*/ 2147483647 w 491"/>
                <a:gd name="T85" fmla="*/ 2147483647 h 483"/>
                <a:gd name="T86" fmla="*/ 2147483647 w 491"/>
                <a:gd name="T87" fmla="*/ 2147483647 h 483"/>
                <a:gd name="T88" fmla="*/ 2147483647 w 491"/>
                <a:gd name="T89" fmla="*/ 2147483647 h 483"/>
                <a:gd name="T90" fmla="*/ 2147483647 w 491"/>
                <a:gd name="T91" fmla="*/ 2147483647 h 48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483"/>
                <a:gd name="T140" fmla="*/ 491 w 491"/>
                <a:gd name="T141" fmla="*/ 483 h 48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7"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9" name="Freeform 35"/>
            <p:cNvSpPr/>
            <p:nvPr/>
          </p:nvSpPr>
          <p:spPr bwMode="auto">
            <a:xfrm>
              <a:off x="3954996" y="3777772"/>
              <a:ext cx="133326" cy="311477"/>
            </a:xfrm>
            <a:custGeom>
              <a:avLst/>
              <a:gdLst>
                <a:gd name="T0" fmla="*/ 2147483647 w 139"/>
                <a:gd name="T1" fmla="*/ 0 h 338"/>
                <a:gd name="T2" fmla="*/ 2147483647 w 139"/>
                <a:gd name="T3" fmla="*/ 2147483647 h 338"/>
                <a:gd name="T4" fmla="*/ 0 w 139"/>
                <a:gd name="T5" fmla="*/ 2147483647 h 338"/>
                <a:gd name="T6" fmla="*/ 2147483647 w 139"/>
                <a:gd name="T7" fmla="*/ 2147483647 h 338"/>
                <a:gd name="T8" fmla="*/ 2147483647 w 139"/>
                <a:gd name="T9" fmla="*/ 2147483647 h 338"/>
                <a:gd name="T10" fmla="*/ 2147483647 w 139"/>
                <a:gd name="T11" fmla="*/ 2147483647 h 338"/>
                <a:gd name="T12" fmla="*/ 2147483647 w 139"/>
                <a:gd name="T13" fmla="*/ 2147483647 h 338"/>
                <a:gd name="T14" fmla="*/ 2147483647 w 139"/>
                <a:gd name="T15" fmla="*/ 2147483647 h 338"/>
                <a:gd name="T16" fmla="*/ 2147483647 w 139"/>
                <a:gd name="T17" fmla="*/ 2147483647 h 338"/>
                <a:gd name="T18" fmla="*/ 2147483647 w 139"/>
                <a:gd name="T19" fmla="*/ 2147483647 h 338"/>
                <a:gd name="T20" fmla="*/ 2147483647 w 139"/>
                <a:gd name="T21" fmla="*/ 2147483647 h 338"/>
                <a:gd name="T22" fmla="*/ 2147483647 w 139"/>
                <a:gd name="T23" fmla="*/ 2147483647 h 338"/>
                <a:gd name="T24" fmla="*/ 2147483647 w 139"/>
                <a:gd name="T25" fmla="*/ 2147483647 h 338"/>
                <a:gd name="T26" fmla="*/ 2147483647 w 139"/>
                <a:gd name="T27" fmla="*/ 2147483647 h 338"/>
                <a:gd name="T28" fmla="*/ 2147483647 w 139"/>
                <a:gd name="T29" fmla="*/ 2147483647 h 338"/>
                <a:gd name="T30" fmla="*/ 2147483647 w 139"/>
                <a:gd name="T31" fmla="*/ 2147483647 h 338"/>
                <a:gd name="T32" fmla="*/ 2147483647 w 139"/>
                <a:gd name="T33" fmla="*/ 2147483647 h 338"/>
                <a:gd name="T34" fmla="*/ 2147483647 w 139"/>
                <a:gd name="T35" fmla="*/ 2147483647 h 338"/>
                <a:gd name="T36" fmla="*/ 2147483647 w 139"/>
                <a:gd name="T37" fmla="*/ 2147483647 h 338"/>
                <a:gd name="T38" fmla="*/ 2147483647 w 139"/>
                <a:gd name="T39" fmla="*/ 2147483647 h 338"/>
                <a:gd name="T40" fmla="*/ 2147483647 w 139"/>
                <a:gd name="T41" fmla="*/ 2147483647 h 338"/>
                <a:gd name="T42" fmla="*/ 2147483647 w 139"/>
                <a:gd name="T43" fmla="*/ 2147483647 h 338"/>
                <a:gd name="T44" fmla="*/ 2147483647 w 139"/>
                <a:gd name="T45" fmla="*/ 2147483647 h 338"/>
                <a:gd name="T46" fmla="*/ 2147483647 w 139"/>
                <a:gd name="T47" fmla="*/ 2147483647 h 338"/>
                <a:gd name="T48" fmla="*/ 2147483647 w 139"/>
                <a:gd name="T49" fmla="*/ 2147483647 h 338"/>
                <a:gd name="T50" fmla="*/ 2147483647 w 139"/>
                <a:gd name="T51" fmla="*/ 2147483647 h 338"/>
                <a:gd name="T52" fmla="*/ 2147483647 w 139"/>
                <a:gd name="T53" fmla="*/ 2147483647 h 338"/>
                <a:gd name="T54" fmla="*/ 2147483647 w 139"/>
                <a:gd name="T55" fmla="*/ 2147483647 h 338"/>
                <a:gd name="T56" fmla="*/ 2147483647 w 139"/>
                <a:gd name="T57" fmla="*/ 2147483647 h 338"/>
                <a:gd name="T58" fmla="*/ 2147483647 w 139"/>
                <a:gd name="T59" fmla="*/ 2147483647 h 338"/>
                <a:gd name="T60" fmla="*/ 2147483647 w 139"/>
                <a:gd name="T61" fmla="*/ 0 h 3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9"/>
                <a:gd name="T94" fmla="*/ 0 h 338"/>
                <a:gd name="T95" fmla="*/ 139 w 139"/>
                <a:gd name="T96" fmla="*/ 338 h 33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0" name="Freeform 36"/>
            <p:cNvSpPr/>
            <p:nvPr/>
          </p:nvSpPr>
          <p:spPr bwMode="auto">
            <a:xfrm>
              <a:off x="2980333" y="4330680"/>
              <a:ext cx="203821" cy="169896"/>
            </a:xfrm>
            <a:custGeom>
              <a:avLst/>
              <a:gdLst>
                <a:gd name="T0" fmla="*/ 2147483647 w 216"/>
                <a:gd name="T1" fmla="*/ 2147483647 h 184"/>
                <a:gd name="T2" fmla="*/ 2147483647 w 216"/>
                <a:gd name="T3" fmla="*/ 2147483647 h 184"/>
                <a:gd name="T4" fmla="*/ 2147483647 w 216"/>
                <a:gd name="T5" fmla="*/ 2147483647 h 184"/>
                <a:gd name="T6" fmla="*/ 2147483647 w 216"/>
                <a:gd name="T7" fmla="*/ 2147483647 h 184"/>
                <a:gd name="T8" fmla="*/ 2147483647 w 216"/>
                <a:gd name="T9" fmla="*/ 2147483647 h 184"/>
                <a:gd name="T10" fmla="*/ 2147483647 w 216"/>
                <a:gd name="T11" fmla="*/ 2147483647 h 184"/>
                <a:gd name="T12" fmla="*/ 2147483647 w 216"/>
                <a:gd name="T13" fmla="*/ 2147483647 h 184"/>
                <a:gd name="T14" fmla="*/ 2147483647 w 216"/>
                <a:gd name="T15" fmla="*/ 2147483647 h 184"/>
                <a:gd name="T16" fmla="*/ 2147483647 w 216"/>
                <a:gd name="T17" fmla="*/ 2147483647 h 184"/>
                <a:gd name="T18" fmla="*/ 2147483647 w 216"/>
                <a:gd name="T19" fmla="*/ 2147483647 h 184"/>
                <a:gd name="T20" fmla="*/ 2147483647 w 216"/>
                <a:gd name="T21" fmla="*/ 2147483647 h 184"/>
                <a:gd name="T22" fmla="*/ 2147483647 w 216"/>
                <a:gd name="T23" fmla="*/ 2147483647 h 184"/>
                <a:gd name="T24" fmla="*/ 2147483647 w 216"/>
                <a:gd name="T25" fmla="*/ 2147483647 h 184"/>
                <a:gd name="T26" fmla="*/ 2147483647 w 216"/>
                <a:gd name="T27" fmla="*/ 2147483647 h 184"/>
                <a:gd name="T28" fmla="*/ 2147483647 w 216"/>
                <a:gd name="T29" fmla="*/ 2147483647 h 184"/>
                <a:gd name="T30" fmla="*/ 2147483647 w 216"/>
                <a:gd name="T31" fmla="*/ 2147483647 h 184"/>
                <a:gd name="T32" fmla="*/ 2147483647 w 216"/>
                <a:gd name="T33" fmla="*/ 2147483647 h 184"/>
                <a:gd name="T34" fmla="*/ 2147483647 w 216"/>
                <a:gd name="T35" fmla="*/ 2147483647 h 184"/>
                <a:gd name="T36" fmla="*/ 2147483647 w 216"/>
                <a:gd name="T37" fmla="*/ 2147483647 h 184"/>
                <a:gd name="T38" fmla="*/ 2147483647 w 216"/>
                <a:gd name="T39" fmla="*/ 2147483647 h 184"/>
                <a:gd name="T40" fmla="*/ 2147483647 w 216"/>
                <a:gd name="T41" fmla="*/ 2147483647 h 184"/>
                <a:gd name="T42" fmla="*/ 2147483647 w 216"/>
                <a:gd name="T43" fmla="*/ 2147483647 h 184"/>
                <a:gd name="T44" fmla="*/ 2147483647 w 216"/>
                <a:gd name="T45" fmla="*/ 2147483647 h 184"/>
                <a:gd name="T46" fmla="*/ 2147483647 w 216"/>
                <a:gd name="T47" fmla="*/ 2147483647 h 184"/>
                <a:gd name="T48" fmla="*/ 2147483647 w 216"/>
                <a:gd name="T49" fmla="*/ 2147483647 h 184"/>
                <a:gd name="T50" fmla="*/ 2147483647 w 216"/>
                <a:gd name="T51" fmla="*/ 2147483647 h 184"/>
                <a:gd name="T52" fmla="*/ 2147483647 w 216"/>
                <a:gd name="T53" fmla="*/ 2147483647 h 184"/>
                <a:gd name="T54" fmla="*/ 2147483647 w 216"/>
                <a:gd name="T55" fmla="*/ 0 h 184"/>
                <a:gd name="T56" fmla="*/ 2147483647 w 216"/>
                <a:gd name="T57" fmla="*/ 2147483647 h 184"/>
                <a:gd name="T58" fmla="*/ 2147483647 w 216"/>
                <a:gd name="T59" fmla="*/ 2147483647 h 184"/>
                <a:gd name="T60" fmla="*/ 2147483647 w 216"/>
                <a:gd name="T61" fmla="*/ 2147483647 h 184"/>
                <a:gd name="T62" fmla="*/ 2147483647 w 216"/>
                <a:gd name="T63" fmla="*/ 2147483647 h 184"/>
                <a:gd name="T64" fmla="*/ 2147483647 w 216"/>
                <a:gd name="T65" fmla="*/ 2147483647 h 184"/>
                <a:gd name="T66" fmla="*/ 2147483647 w 216"/>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184"/>
                <a:gd name="T104" fmla="*/ 216 w 216"/>
                <a:gd name="T105" fmla="*/ 184 h 18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1" name="Freeform 29"/>
            <p:cNvSpPr/>
            <p:nvPr/>
          </p:nvSpPr>
          <p:spPr bwMode="auto">
            <a:xfrm>
              <a:off x="3600991" y="1214428"/>
              <a:ext cx="899572" cy="800301"/>
            </a:xfrm>
            <a:custGeom>
              <a:avLst/>
              <a:gdLst>
                <a:gd name="T0" fmla="*/ 2147483647 w 950"/>
                <a:gd name="T1" fmla="*/ 2147483647 h 866"/>
                <a:gd name="T2" fmla="*/ 2147483647 w 950"/>
                <a:gd name="T3" fmla="*/ 2147483647 h 866"/>
                <a:gd name="T4" fmla="*/ 2147483647 w 950"/>
                <a:gd name="T5" fmla="*/ 2147483647 h 866"/>
                <a:gd name="T6" fmla="*/ 2147483647 w 950"/>
                <a:gd name="T7" fmla="*/ 2147483647 h 866"/>
                <a:gd name="T8" fmla="*/ 2147483647 w 950"/>
                <a:gd name="T9" fmla="*/ 2147483647 h 866"/>
                <a:gd name="T10" fmla="*/ 2147483647 w 950"/>
                <a:gd name="T11" fmla="*/ 2147483647 h 866"/>
                <a:gd name="T12" fmla="*/ 2147483647 w 950"/>
                <a:gd name="T13" fmla="*/ 2147483647 h 866"/>
                <a:gd name="T14" fmla="*/ 2147483647 w 950"/>
                <a:gd name="T15" fmla="*/ 2147483647 h 866"/>
                <a:gd name="T16" fmla="*/ 2147483647 w 950"/>
                <a:gd name="T17" fmla="*/ 2147483647 h 866"/>
                <a:gd name="T18" fmla="*/ 2147483647 w 950"/>
                <a:gd name="T19" fmla="*/ 2147483647 h 866"/>
                <a:gd name="T20" fmla="*/ 2147483647 w 950"/>
                <a:gd name="T21" fmla="*/ 2147483647 h 866"/>
                <a:gd name="T22" fmla="*/ 2147483647 w 950"/>
                <a:gd name="T23" fmla="*/ 2147483647 h 866"/>
                <a:gd name="T24" fmla="*/ 2147483647 w 950"/>
                <a:gd name="T25" fmla="*/ 2147483647 h 866"/>
                <a:gd name="T26" fmla="*/ 1698261261 w 950"/>
                <a:gd name="T27" fmla="*/ 2147483647 h 866"/>
                <a:gd name="T28" fmla="*/ 2147483647 w 950"/>
                <a:gd name="T29" fmla="*/ 2147483647 h 866"/>
                <a:gd name="T30" fmla="*/ 2147483647 w 950"/>
                <a:gd name="T31" fmla="*/ 2147483647 h 866"/>
                <a:gd name="T32" fmla="*/ 2147483647 w 950"/>
                <a:gd name="T33" fmla="*/ 2147483647 h 866"/>
                <a:gd name="T34" fmla="*/ 2147483647 w 950"/>
                <a:gd name="T35" fmla="*/ 2147483647 h 866"/>
                <a:gd name="T36" fmla="*/ 2147483647 w 950"/>
                <a:gd name="T37" fmla="*/ 2147483647 h 866"/>
                <a:gd name="T38" fmla="*/ 2147483647 w 950"/>
                <a:gd name="T39" fmla="*/ 2147483647 h 866"/>
                <a:gd name="T40" fmla="*/ 2147483647 w 950"/>
                <a:gd name="T41" fmla="*/ 2147483647 h 866"/>
                <a:gd name="T42" fmla="*/ 2147483647 w 950"/>
                <a:gd name="T43" fmla="*/ 2147483647 h 866"/>
                <a:gd name="T44" fmla="*/ 2147483647 w 950"/>
                <a:gd name="T45" fmla="*/ 2147483647 h 866"/>
                <a:gd name="T46" fmla="*/ 2147483647 w 950"/>
                <a:gd name="T47" fmla="*/ 2147483647 h 866"/>
                <a:gd name="T48" fmla="*/ 2147483647 w 950"/>
                <a:gd name="T49" fmla="*/ 2147483647 h 866"/>
                <a:gd name="T50" fmla="*/ 2147483647 w 950"/>
                <a:gd name="T51" fmla="*/ 2147483647 h 866"/>
                <a:gd name="T52" fmla="*/ 2147483647 w 950"/>
                <a:gd name="T53" fmla="*/ 2147483647 h 866"/>
                <a:gd name="T54" fmla="*/ 2147483647 w 950"/>
                <a:gd name="T55" fmla="*/ 2147483647 h 866"/>
                <a:gd name="T56" fmla="*/ 2147483647 w 950"/>
                <a:gd name="T57" fmla="*/ 2147483647 h 866"/>
                <a:gd name="T58" fmla="*/ 2147483647 w 950"/>
                <a:gd name="T59" fmla="*/ 2147483647 h 866"/>
                <a:gd name="T60" fmla="*/ 2147483647 w 950"/>
                <a:gd name="T61" fmla="*/ 2147483647 h 866"/>
                <a:gd name="T62" fmla="*/ 2147483647 w 950"/>
                <a:gd name="T63" fmla="*/ 2147483647 h 866"/>
                <a:gd name="T64" fmla="*/ 2147483647 w 950"/>
                <a:gd name="T65" fmla="*/ 2147483647 h 866"/>
                <a:gd name="T66" fmla="*/ 2147483647 w 950"/>
                <a:gd name="T67" fmla="*/ 2147483647 h 866"/>
                <a:gd name="T68" fmla="*/ 2147483647 w 950"/>
                <a:gd name="T69" fmla="*/ 2147483647 h 866"/>
                <a:gd name="T70" fmla="*/ 2147483647 w 950"/>
                <a:gd name="T71" fmla="*/ 2147483647 h 866"/>
                <a:gd name="T72" fmla="*/ 2147483647 w 950"/>
                <a:gd name="T73" fmla="*/ 2147483647 h 866"/>
                <a:gd name="T74" fmla="*/ 2147483647 w 950"/>
                <a:gd name="T75" fmla="*/ 2147483647 h 866"/>
                <a:gd name="T76" fmla="*/ 2147483647 w 950"/>
                <a:gd name="T77" fmla="*/ 2147483647 h 866"/>
                <a:gd name="T78" fmla="*/ 2147483647 w 950"/>
                <a:gd name="T79" fmla="*/ 2147483647 h 866"/>
                <a:gd name="T80" fmla="*/ 2147483647 w 950"/>
                <a:gd name="T81" fmla="*/ 2147483647 h 866"/>
                <a:gd name="T82" fmla="*/ 2147483647 w 950"/>
                <a:gd name="T83" fmla="*/ 2147483647 h 866"/>
                <a:gd name="T84" fmla="*/ 2147483647 w 950"/>
                <a:gd name="T85" fmla="*/ 2147483647 h 866"/>
                <a:gd name="T86" fmla="*/ 2147483647 w 950"/>
                <a:gd name="T87" fmla="*/ 2147483647 h 866"/>
                <a:gd name="T88" fmla="*/ 2147483647 w 950"/>
                <a:gd name="T89" fmla="*/ 2147483647 h 866"/>
                <a:gd name="T90" fmla="*/ 2147483647 w 950"/>
                <a:gd name="T91" fmla="*/ 2147483647 h 866"/>
                <a:gd name="T92" fmla="*/ 2147483647 w 950"/>
                <a:gd name="T93" fmla="*/ 2147483647 h 866"/>
                <a:gd name="T94" fmla="*/ 2147483647 w 950"/>
                <a:gd name="T95" fmla="*/ 2147483647 h 866"/>
                <a:gd name="T96" fmla="*/ 2147483647 w 950"/>
                <a:gd name="T97" fmla="*/ 2147483647 h 866"/>
                <a:gd name="T98" fmla="*/ 2147483647 w 950"/>
                <a:gd name="T99" fmla="*/ 2147483647 h 866"/>
                <a:gd name="T100" fmla="*/ 2147483647 w 950"/>
                <a:gd name="T101" fmla="*/ 2147483647 h 866"/>
                <a:gd name="T102" fmla="*/ 2147483647 w 950"/>
                <a:gd name="T103" fmla="*/ 2147483647 h 866"/>
                <a:gd name="T104" fmla="*/ 2147483647 w 950"/>
                <a:gd name="T105" fmla="*/ 2147483647 h 866"/>
                <a:gd name="T106" fmla="*/ 2147483647 w 950"/>
                <a:gd name="T107" fmla="*/ 2147483647 h 8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72" name="Group 52"/>
          <p:cNvGrpSpPr/>
          <p:nvPr/>
        </p:nvGrpSpPr>
        <p:grpSpPr>
          <a:xfrm rot="10800000">
            <a:off x="8109722" y="1561808"/>
            <a:ext cx="1177429" cy="627876"/>
            <a:chOff x="3672114" y="2961703"/>
            <a:chExt cx="1188615" cy="782652"/>
          </a:xfrm>
        </p:grpSpPr>
        <p:cxnSp>
          <p:nvCxnSpPr>
            <p:cNvPr id="73" name="Straight Connector 45"/>
            <p:cNvCxnSpPr/>
            <p:nvPr/>
          </p:nvCxnSpPr>
          <p:spPr>
            <a:xfrm flipH="1">
              <a:off x="4412341" y="2961703"/>
              <a:ext cx="448388" cy="773992"/>
            </a:xfrm>
            <a:prstGeom prst="line">
              <a:avLst/>
            </a:prstGeom>
            <a:ln w="9525">
              <a:solidFill>
                <a:srgbClr val="30333F"/>
              </a:solidFill>
            </a:ln>
          </p:spPr>
          <p:style>
            <a:lnRef idx="1">
              <a:schemeClr val="accent1"/>
            </a:lnRef>
            <a:fillRef idx="0">
              <a:schemeClr val="accent1"/>
            </a:fillRef>
            <a:effectRef idx="0">
              <a:schemeClr val="accent1"/>
            </a:effectRef>
            <a:fontRef idx="minor">
              <a:schemeClr val="tx1"/>
            </a:fontRef>
          </p:style>
        </p:cxnSp>
        <p:cxnSp>
          <p:nvCxnSpPr>
            <p:cNvPr id="74" name="Straight Connector 51"/>
            <p:cNvCxnSpPr/>
            <p:nvPr/>
          </p:nvCxnSpPr>
          <p:spPr>
            <a:xfrm flipH="1">
              <a:off x="3672114" y="3744355"/>
              <a:ext cx="740227" cy="0"/>
            </a:xfrm>
            <a:prstGeom prst="line">
              <a:avLst/>
            </a:prstGeom>
            <a:ln w="9525">
              <a:solidFill>
                <a:srgbClr val="30333F"/>
              </a:solidFill>
              <a:tailEnd type="oval" w="lg" len="lg"/>
            </a:ln>
          </p:spPr>
          <p:style>
            <a:lnRef idx="1">
              <a:schemeClr val="accent1"/>
            </a:lnRef>
            <a:fillRef idx="0">
              <a:schemeClr val="accent1"/>
            </a:fillRef>
            <a:effectRef idx="0">
              <a:schemeClr val="accent1"/>
            </a:effectRef>
            <a:fontRef idx="minor">
              <a:schemeClr val="tx1"/>
            </a:fontRef>
          </p:style>
        </p:cxnSp>
      </p:grpSp>
      <p:sp>
        <p:nvSpPr>
          <p:cNvPr id="75" name="矩形 74"/>
          <p:cNvSpPr/>
          <p:nvPr/>
        </p:nvSpPr>
        <p:spPr>
          <a:xfrm>
            <a:off x="8698437" y="133564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交互</a:t>
            </a:r>
            <a:endParaRPr lang="en-US" altLang="zh-CN" b="1" dirty="0">
              <a:solidFill>
                <a:srgbClr val="C14F4E"/>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3839414" cy="52322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项目进度</a:t>
            </a:r>
            <a:r>
              <a:rPr lang="en-US" altLang="zh-CN" sz="2800" b="1" dirty="0">
                <a:solidFill>
                  <a:srgbClr val="30333F"/>
                </a:solidFill>
                <a:latin typeface="微软雅黑" panose="020B0503020204020204" pitchFamily="34" charset="-122"/>
                <a:ea typeface="微软雅黑" panose="020B0503020204020204" pitchFamily="34" charset="-122"/>
              </a:rPr>
              <a:t>—</a:t>
            </a:r>
            <a:r>
              <a:rPr lang="zh-CN" altLang="en-US" sz="2800" b="1" dirty="0">
                <a:solidFill>
                  <a:srgbClr val="30333F"/>
                </a:solidFill>
                <a:latin typeface="微软雅黑" panose="020B0503020204020204" pitchFamily="34" charset="-122"/>
                <a:ea typeface="微软雅黑" panose="020B0503020204020204" pitchFamily="34" charset="-122"/>
              </a:rPr>
              <a:t>可视化展示</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639212" y="1223839"/>
            <a:ext cx="319533" cy="332633"/>
          </a:xfrm>
          <a:prstGeom prst="ellipse">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2092" y="996519"/>
            <a:ext cx="8445077" cy="5517340"/>
          </a:xfrm>
          <a:prstGeom prst="rect">
            <a:avLst/>
          </a:prstGeom>
        </p:spPr>
      </p:pic>
      <p:sp>
        <p:nvSpPr>
          <p:cNvPr id="24" name="文本框 23"/>
          <p:cNvSpPr txBox="1"/>
          <p:nvPr/>
        </p:nvSpPr>
        <p:spPr>
          <a:xfrm>
            <a:off x="510407" y="1698764"/>
            <a:ext cx="517065" cy="1872813"/>
          </a:xfrm>
          <a:prstGeom prst="rect">
            <a:avLst/>
          </a:prstGeom>
          <a:noFill/>
        </p:spPr>
        <p:txBody>
          <a:bodyPr vert="eaVert" wrap="square" rtlCol="0">
            <a:spAutoFit/>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污染物指标切换</a:t>
            </a:r>
            <a:endParaRPr lang="en-US" altLang="zh-CN" b="1" dirty="0">
              <a:solidFill>
                <a:srgbClr val="C14F4E"/>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504" y="6388963"/>
            <a:ext cx="5897183" cy="261610"/>
          </a:xfrm>
          <a:prstGeom prst="rect">
            <a:avLst/>
          </a:prstGeom>
          <a:noFill/>
        </p:spPr>
        <p:txBody>
          <a:bodyPr wrap="square" rtlCol="0">
            <a:spAutoFit/>
          </a:bodyPr>
          <a:lstStyle/>
          <a:p>
            <a:r>
              <a:rPr lang="zh-CN" altLang="en-US" sz="1100" dirty="0"/>
              <a:t>注：</a:t>
            </a:r>
            <a:r>
              <a:rPr lang="en-US" altLang="zh-CN" sz="1100" dirty="0"/>
              <a:t>GIF</a:t>
            </a:r>
            <a:r>
              <a:rPr lang="zh-CN" altLang="en-US" sz="1100" dirty="0"/>
              <a:t>动图</a:t>
            </a:r>
            <a:endParaRPr lang="zh-CN" altLang="en-US" sz="1100" dirty="0"/>
          </a:p>
        </p:txBody>
      </p:sp>
    </p:spTree>
  </p:cSld>
  <p:clrMapOvr>
    <a:masterClrMapping/>
  </p:clrMapOvr>
  <p:transition spd="slow" advTm="3000">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3839414" cy="52322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项目进度</a:t>
            </a:r>
            <a:r>
              <a:rPr lang="en-US" altLang="zh-CN" sz="2800" b="1" dirty="0">
                <a:solidFill>
                  <a:srgbClr val="30333F"/>
                </a:solidFill>
                <a:latin typeface="微软雅黑" panose="020B0503020204020204" pitchFamily="34" charset="-122"/>
                <a:ea typeface="微软雅黑" panose="020B0503020204020204" pitchFamily="34" charset="-122"/>
              </a:rPr>
              <a:t>—</a:t>
            </a:r>
            <a:r>
              <a:rPr lang="zh-CN" altLang="en-US" sz="2800" b="1" dirty="0">
                <a:solidFill>
                  <a:srgbClr val="30333F"/>
                </a:solidFill>
                <a:latin typeface="微软雅黑" panose="020B0503020204020204" pitchFamily="34" charset="-122"/>
                <a:ea typeface="微软雅黑" panose="020B0503020204020204" pitchFamily="34" charset="-122"/>
              </a:rPr>
              <a:t>可视化展示</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639212" y="1223839"/>
            <a:ext cx="319533" cy="332633"/>
          </a:xfrm>
          <a:prstGeom prst="ellipse">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540445" y="1698764"/>
            <a:ext cx="517065" cy="1701481"/>
          </a:xfrm>
          <a:prstGeom prst="rect">
            <a:avLst/>
          </a:prstGeom>
          <a:noFill/>
        </p:spPr>
        <p:txBody>
          <a:bodyPr vert="eaVert" wrap="square" rtlCol="0">
            <a:spAutoFit/>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时间轴选择</a:t>
            </a:r>
            <a:endParaRPr lang="en-US" altLang="zh-CN" b="1" dirty="0">
              <a:solidFill>
                <a:srgbClr val="C14F4E"/>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9492" y="996519"/>
            <a:ext cx="8470034" cy="5566731"/>
          </a:xfrm>
          <a:prstGeom prst="rect">
            <a:avLst/>
          </a:prstGeom>
        </p:spPr>
      </p:pic>
      <p:sp>
        <p:nvSpPr>
          <p:cNvPr id="12" name="文本框 11"/>
          <p:cNvSpPr txBox="1"/>
          <p:nvPr/>
        </p:nvSpPr>
        <p:spPr>
          <a:xfrm>
            <a:off x="5504" y="6388963"/>
            <a:ext cx="5897183" cy="261610"/>
          </a:xfrm>
          <a:prstGeom prst="rect">
            <a:avLst/>
          </a:prstGeom>
          <a:noFill/>
        </p:spPr>
        <p:txBody>
          <a:bodyPr wrap="square" rtlCol="0">
            <a:spAutoFit/>
          </a:bodyPr>
          <a:lstStyle/>
          <a:p>
            <a:r>
              <a:rPr lang="zh-CN" altLang="en-US" sz="1100" dirty="0"/>
              <a:t>注：</a:t>
            </a:r>
            <a:r>
              <a:rPr lang="en-US" altLang="zh-CN" sz="1100" dirty="0"/>
              <a:t>GIF</a:t>
            </a:r>
            <a:r>
              <a:rPr lang="zh-CN" altLang="en-US" sz="1100" dirty="0"/>
              <a:t>动图</a:t>
            </a:r>
            <a:endParaRPr lang="zh-CN" altLang="en-US" sz="1100" dirty="0"/>
          </a:p>
        </p:txBody>
      </p:sp>
    </p:spTree>
  </p:cSld>
  <p:clrMapOvr>
    <a:masterClrMapping/>
  </p:clrMapOvr>
  <p:transition spd="slow" advTm="3000">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611" y="580509"/>
            <a:ext cx="1009408" cy="501038"/>
            <a:chOff x="680598" y="541180"/>
            <a:chExt cx="1009408" cy="501038"/>
          </a:xfrm>
        </p:grpSpPr>
        <p:sp>
          <p:nvSpPr>
            <p:cNvPr id="3" name="矩形 2"/>
            <p:cNvSpPr/>
            <p:nvPr/>
          </p:nvSpPr>
          <p:spPr>
            <a:xfrm>
              <a:off x="680598" y="541183"/>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50985" y="541182"/>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43209" y="541181"/>
              <a:ext cx="194474" cy="501035"/>
            </a:xfrm>
            <a:prstGeom prst="rect">
              <a:avLst/>
            </a:prstGeom>
            <a:solidFill>
              <a:srgbClr val="30333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95532" y="541180"/>
              <a:ext cx="194474" cy="501035"/>
            </a:xfrm>
            <a:prstGeom prst="rect">
              <a:avLst/>
            </a:prstGeom>
            <a:solidFill>
              <a:srgbClr val="C14F4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87832" y="551418"/>
            <a:ext cx="3839414" cy="523220"/>
          </a:xfrm>
          <a:prstGeom prst="rect">
            <a:avLst/>
          </a:prstGeom>
          <a:noFill/>
        </p:spPr>
        <p:txBody>
          <a:bodyPr wrap="square" rtlCol="0">
            <a:spAutoFit/>
          </a:bodyPr>
          <a:lstStyle/>
          <a:p>
            <a:r>
              <a:rPr lang="zh-CN" altLang="en-US" sz="2800" b="1" dirty="0">
                <a:solidFill>
                  <a:srgbClr val="30333F"/>
                </a:solidFill>
                <a:latin typeface="微软雅黑" panose="020B0503020204020204" pitchFamily="34" charset="-122"/>
                <a:ea typeface="微软雅黑" panose="020B0503020204020204" pitchFamily="34" charset="-122"/>
              </a:rPr>
              <a:t>项目进度</a:t>
            </a:r>
            <a:r>
              <a:rPr lang="en-US" altLang="zh-CN" sz="2800" b="1" dirty="0">
                <a:solidFill>
                  <a:srgbClr val="30333F"/>
                </a:solidFill>
                <a:latin typeface="微软雅黑" panose="020B0503020204020204" pitchFamily="34" charset="-122"/>
                <a:ea typeface="微软雅黑" panose="020B0503020204020204" pitchFamily="34" charset="-122"/>
              </a:rPr>
              <a:t>—</a:t>
            </a:r>
            <a:r>
              <a:rPr lang="zh-CN" altLang="en-US" sz="2800" b="1" dirty="0">
                <a:solidFill>
                  <a:srgbClr val="30333F"/>
                </a:solidFill>
                <a:latin typeface="微软雅黑" panose="020B0503020204020204" pitchFamily="34" charset="-122"/>
                <a:ea typeface="微软雅黑" panose="020B0503020204020204" pitchFamily="34" charset="-122"/>
              </a:rPr>
              <a:t>可视化展示</a:t>
            </a:r>
            <a:endParaRPr lang="zh-CN" altLang="en-US" sz="2800" b="1" dirty="0">
              <a:solidFill>
                <a:srgbClr val="30333F"/>
              </a:solidFill>
              <a:latin typeface="微软雅黑" panose="020B0503020204020204" pitchFamily="34" charset="-122"/>
              <a:ea typeface="微软雅黑" panose="020B0503020204020204" pitchFamily="34" charset="-122"/>
            </a:endParaRPr>
          </a:p>
        </p:txBody>
      </p:sp>
      <p:sp>
        <p:nvSpPr>
          <p:cNvPr id="8" name="矩形 7"/>
          <p:cNvSpPr/>
          <p:nvPr/>
        </p:nvSpPr>
        <p:spPr>
          <a:xfrm flipH="1">
            <a:off x="0" y="0"/>
            <a:ext cx="12192000"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a:off x="0" y="6730180"/>
            <a:ext cx="12192000"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9129252" y="219389"/>
            <a:ext cx="3062748" cy="133978"/>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flipH="1">
            <a:off x="10225548" y="445101"/>
            <a:ext cx="1966452" cy="133978"/>
          </a:xfrm>
          <a:prstGeom prst="rect">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639212" y="1223839"/>
            <a:ext cx="319533" cy="332633"/>
          </a:xfrm>
          <a:prstGeom prst="ellipse">
            <a:avLst/>
          </a:prstGeom>
          <a:solidFill>
            <a:srgbClr val="30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510407" y="1698764"/>
            <a:ext cx="517065" cy="1270829"/>
          </a:xfrm>
          <a:prstGeom prst="rect">
            <a:avLst/>
          </a:prstGeom>
          <a:noFill/>
        </p:spPr>
        <p:txBody>
          <a:bodyPr vert="eaVert" wrap="square" rtlCol="0">
            <a:spAutoFit/>
          </a:bodyPr>
          <a:lstStyle/>
          <a:p>
            <a:pPr algn="ctr">
              <a:lnSpc>
                <a:spcPct val="120000"/>
              </a:lnSpc>
            </a:pPr>
            <a:r>
              <a:rPr lang="zh-CN" altLang="en-US" b="1" dirty="0">
                <a:solidFill>
                  <a:srgbClr val="C14F4E"/>
                </a:solidFill>
                <a:latin typeface="微软雅黑" panose="020B0503020204020204" pitchFamily="34" charset="-122"/>
                <a:ea typeface="微软雅黑" panose="020B0503020204020204" pitchFamily="34" charset="-122"/>
              </a:rPr>
              <a:t>地图下钻</a:t>
            </a:r>
            <a:endParaRPr lang="en-US" altLang="zh-CN" b="1" dirty="0">
              <a:solidFill>
                <a:srgbClr val="C14F4E"/>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6810" y="996519"/>
            <a:ext cx="8418379" cy="5499898"/>
          </a:xfrm>
          <a:prstGeom prst="rect">
            <a:avLst/>
          </a:prstGeom>
        </p:spPr>
      </p:pic>
      <p:sp>
        <p:nvSpPr>
          <p:cNvPr id="12" name="文本框 11"/>
          <p:cNvSpPr txBox="1"/>
          <p:nvPr/>
        </p:nvSpPr>
        <p:spPr>
          <a:xfrm>
            <a:off x="5504" y="6388963"/>
            <a:ext cx="5897183" cy="261610"/>
          </a:xfrm>
          <a:prstGeom prst="rect">
            <a:avLst/>
          </a:prstGeom>
          <a:noFill/>
        </p:spPr>
        <p:txBody>
          <a:bodyPr wrap="square" rtlCol="0">
            <a:spAutoFit/>
          </a:bodyPr>
          <a:lstStyle/>
          <a:p>
            <a:r>
              <a:rPr lang="zh-CN" altLang="en-US" sz="1100" dirty="0"/>
              <a:t>注：</a:t>
            </a:r>
            <a:r>
              <a:rPr lang="en-US" altLang="zh-CN" sz="1100" dirty="0"/>
              <a:t>GIF</a:t>
            </a:r>
            <a:r>
              <a:rPr lang="zh-CN" altLang="en-US" sz="1100" dirty="0"/>
              <a:t>动图</a:t>
            </a:r>
            <a:endParaRPr lang="zh-CN" altLang="en-US" sz="1100" dirty="0"/>
          </a:p>
        </p:txBody>
      </p:sp>
    </p:spTree>
  </p:cSld>
  <p:clrMapOvr>
    <a:masterClrMapping/>
  </p:clrMapOvr>
  <p:transition spd="slow" advTm="3000">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8753" y="479394"/>
            <a:ext cx="11521737" cy="5250450"/>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3"/>
          <p:cNvSpPr/>
          <p:nvPr/>
        </p:nvSpPr>
        <p:spPr>
          <a:xfrm>
            <a:off x="3451985" y="-8885"/>
            <a:ext cx="8736476" cy="6877643"/>
          </a:xfrm>
          <a:custGeom>
            <a:avLst/>
            <a:gdLst>
              <a:gd name="connsiteX0" fmla="*/ 0 w 7747504"/>
              <a:gd name="connsiteY0" fmla="*/ 0 h 6858000"/>
              <a:gd name="connsiteX1" fmla="*/ 7747504 w 7747504"/>
              <a:gd name="connsiteY1" fmla="*/ 0 h 6858000"/>
              <a:gd name="connsiteX2" fmla="*/ 7747504 w 7747504"/>
              <a:gd name="connsiteY2" fmla="*/ 6858000 h 6858000"/>
              <a:gd name="connsiteX3" fmla="*/ 0 w 7747504"/>
              <a:gd name="connsiteY3" fmla="*/ 6858000 h 6858000"/>
              <a:gd name="connsiteX4" fmla="*/ 0 w 7747504"/>
              <a:gd name="connsiteY4" fmla="*/ 0 h 6858000"/>
              <a:gd name="connsiteX0-1" fmla="*/ 0 w 7747504"/>
              <a:gd name="connsiteY0-2" fmla="*/ 0 h 6858000"/>
              <a:gd name="connsiteX1-3" fmla="*/ 3121716 w 7747504"/>
              <a:gd name="connsiteY1-4" fmla="*/ 96819 h 6858000"/>
              <a:gd name="connsiteX2-5" fmla="*/ 7747504 w 7747504"/>
              <a:gd name="connsiteY2-6" fmla="*/ 6858000 h 6858000"/>
              <a:gd name="connsiteX3-7" fmla="*/ 0 w 7747504"/>
              <a:gd name="connsiteY3-8" fmla="*/ 6858000 h 6858000"/>
              <a:gd name="connsiteX4-9" fmla="*/ 0 w 7747504"/>
              <a:gd name="connsiteY4-10" fmla="*/ 0 h 6858000"/>
              <a:gd name="connsiteX0-11" fmla="*/ 0 w 7747504"/>
              <a:gd name="connsiteY0-12" fmla="*/ 0 h 6858000"/>
              <a:gd name="connsiteX1-13" fmla="*/ 6037038 w 7747504"/>
              <a:gd name="connsiteY1-14" fmla="*/ 32273 h 6858000"/>
              <a:gd name="connsiteX2-15" fmla="*/ 7747504 w 7747504"/>
              <a:gd name="connsiteY2-16" fmla="*/ 6858000 h 6858000"/>
              <a:gd name="connsiteX3-17" fmla="*/ 0 w 7747504"/>
              <a:gd name="connsiteY3-18" fmla="*/ 6858000 h 6858000"/>
              <a:gd name="connsiteX4-19" fmla="*/ 0 w 7747504"/>
              <a:gd name="connsiteY4-20" fmla="*/ 0 h 6858000"/>
              <a:gd name="connsiteX0-21" fmla="*/ 0 w 7747504"/>
              <a:gd name="connsiteY0-22" fmla="*/ 0 h 6858000"/>
              <a:gd name="connsiteX1-23" fmla="*/ 6058553 w 7747504"/>
              <a:gd name="connsiteY1-24" fmla="*/ 43030 h 6858000"/>
              <a:gd name="connsiteX2-25" fmla="*/ 7747504 w 7747504"/>
              <a:gd name="connsiteY2-26" fmla="*/ 6858000 h 6858000"/>
              <a:gd name="connsiteX3-27" fmla="*/ 0 w 7747504"/>
              <a:gd name="connsiteY3-28" fmla="*/ 6858000 h 6858000"/>
              <a:gd name="connsiteX4-29" fmla="*/ 0 w 7747504"/>
              <a:gd name="connsiteY4-30" fmla="*/ 0 h 6858000"/>
              <a:gd name="connsiteX0-31" fmla="*/ 0 w 7747504"/>
              <a:gd name="connsiteY0-32" fmla="*/ 0 h 6858000"/>
              <a:gd name="connsiteX1-33" fmla="*/ 6047795 w 7747504"/>
              <a:gd name="connsiteY1-34" fmla="*/ 10757 h 6858000"/>
              <a:gd name="connsiteX2-35" fmla="*/ 7747504 w 7747504"/>
              <a:gd name="connsiteY2-36" fmla="*/ 6858000 h 6858000"/>
              <a:gd name="connsiteX3-37" fmla="*/ 0 w 7747504"/>
              <a:gd name="connsiteY3-38" fmla="*/ 6858000 h 6858000"/>
              <a:gd name="connsiteX4-39" fmla="*/ 0 w 7747504"/>
              <a:gd name="connsiteY4-40" fmla="*/ 0 h 6858000"/>
              <a:gd name="connsiteX0-41" fmla="*/ 0 w 6047795"/>
              <a:gd name="connsiteY0-42" fmla="*/ 0 h 6858000"/>
              <a:gd name="connsiteX1-43" fmla="*/ 6047795 w 6047795"/>
              <a:gd name="connsiteY1-44" fmla="*/ 10757 h 6858000"/>
              <a:gd name="connsiteX2-45" fmla="*/ 5122638 w 6047795"/>
              <a:gd name="connsiteY2-46" fmla="*/ 6836484 h 6858000"/>
              <a:gd name="connsiteX3-47" fmla="*/ 0 w 6047795"/>
              <a:gd name="connsiteY3-48" fmla="*/ 6858000 h 6858000"/>
              <a:gd name="connsiteX4-49" fmla="*/ 0 w 6047795"/>
              <a:gd name="connsiteY4-50" fmla="*/ 0 h 6858000"/>
              <a:gd name="connsiteX0-51" fmla="*/ 0 w 6090826"/>
              <a:gd name="connsiteY0-52" fmla="*/ 0 h 6879515"/>
              <a:gd name="connsiteX1-53" fmla="*/ 6047795 w 6090826"/>
              <a:gd name="connsiteY1-54" fmla="*/ 10757 h 6879515"/>
              <a:gd name="connsiteX2-55" fmla="*/ 6090826 w 6090826"/>
              <a:gd name="connsiteY2-56" fmla="*/ 6879515 h 6879515"/>
              <a:gd name="connsiteX3-57" fmla="*/ 0 w 6090826"/>
              <a:gd name="connsiteY3-58" fmla="*/ 6858000 h 6879515"/>
              <a:gd name="connsiteX4-59" fmla="*/ 0 w 6090826"/>
              <a:gd name="connsiteY4-60" fmla="*/ 0 h 6879515"/>
              <a:gd name="connsiteX0-61" fmla="*/ 0 w 6101583"/>
              <a:gd name="connsiteY0-62" fmla="*/ 0 h 6890273"/>
              <a:gd name="connsiteX1-63" fmla="*/ 6047795 w 6101583"/>
              <a:gd name="connsiteY1-64" fmla="*/ 10757 h 6890273"/>
              <a:gd name="connsiteX2-65" fmla="*/ 6101583 w 6101583"/>
              <a:gd name="connsiteY2-66" fmla="*/ 6890273 h 6890273"/>
              <a:gd name="connsiteX3-67" fmla="*/ 0 w 6101583"/>
              <a:gd name="connsiteY3-68" fmla="*/ 6858000 h 6890273"/>
              <a:gd name="connsiteX4-69" fmla="*/ 0 w 6101583"/>
              <a:gd name="connsiteY4-70" fmla="*/ 0 h 6890273"/>
              <a:gd name="connsiteX0-71" fmla="*/ 3625327 w 6101583"/>
              <a:gd name="connsiteY0-72" fmla="*/ 0 h 6879516"/>
              <a:gd name="connsiteX1-73" fmla="*/ 6047795 w 6101583"/>
              <a:gd name="connsiteY1-74" fmla="*/ 0 h 6879516"/>
              <a:gd name="connsiteX2-75" fmla="*/ 6101583 w 6101583"/>
              <a:gd name="connsiteY2-76" fmla="*/ 6879516 h 6879516"/>
              <a:gd name="connsiteX3-77" fmla="*/ 0 w 6101583"/>
              <a:gd name="connsiteY3-78" fmla="*/ 6847243 h 6879516"/>
              <a:gd name="connsiteX4-79" fmla="*/ 3625327 w 6101583"/>
              <a:gd name="connsiteY4-80" fmla="*/ 0 h 6879516"/>
              <a:gd name="connsiteX0-81" fmla="*/ 3614569 w 6101583"/>
              <a:gd name="connsiteY0-82" fmla="*/ 10758 h 6879516"/>
              <a:gd name="connsiteX1-83" fmla="*/ 6047795 w 6101583"/>
              <a:gd name="connsiteY1-84" fmla="*/ 0 h 6879516"/>
              <a:gd name="connsiteX2-85" fmla="*/ 6101583 w 6101583"/>
              <a:gd name="connsiteY2-86" fmla="*/ 6879516 h 6879516"/>
              <a:gd name="connsiteX3-87" fmla="*/ 0 w 6101583"/>
              <a:gd name="connsiteY3-88" fmla="*/ 6847243 h 6879516"/>
              <a:gd name="connsiteX4-89" fmla="*/ 3614569 w 6101583"/>
              <a:gd name="connsiteY4-90" fmla="*/ 10758 h 6879516"/>
              <a:gd name="connsiteX0-91" fmla="*/ 4625788 w 7112802"/>
              <a:gd name="connsiteY0-92" fmla="*/ 10758 h 6879516"/>
              <a:gd name="connsiteX1-93" fmla="*/ 7059014 w 7112802"/>
              <a:gd name="connsiteY1-94" fmla="*/ 0 h 6879516"/>
              <a:gd name="connsiteX2-95" fmla="*/ 7112802 w 7112802"/>
              <a:gd name="connsiteY2-96" fmla="*/ 6879516 h 6879516"/>
              <a:gd name="connsiteX3-97" fmla="*/ 0 w 7112802"/>
              <a:gd name="connsiteY3-98" fmla="*/ 6858001 h 6879516"/>
              <a:gd name="connsiteX4-99" fmla="*/ 4625788 w 7112802"/>
              <a:gd name="connsiteY4-100" fmla="*/ 10758 h 6879516"/>
              <a:gd name="connsiteX0-101" fmla="*/ 4625788 w 7112802"/>
              <a:gd name="connsiteY0-102" fmla="*/ 10758 h 6879516"/>
              <a:gd name="connsiteX1-103" fmla="*/ 7091286 w 7112802"/>
              <a:gd name="connsiteY1-104" fmla="*/ 0 h 6879516"/>
              <a:gd name="connsiteX2-105" fmla="*/ 7112802 w 7112802"/>
              <a:gd name="connsiteY2-106" fmla="*/ 6879516 h 6879516"/>
              <a:gd name="connsiteX3-107" fmla="*/ 0 w 7112802"/>
              <a:gd name="connsiteY3-108" fmla="*/ 6858001 h 6879516"/>
              <a:gd name="connsiteX4-109" fmla="*/ 4625788 w 7112802"/>
              <a:gd name="connsiteY4-110" fmla="*/ 10758 h 6879516"/>
              <a:gd name="connsiteX0-111" fmla="*/ 2743722 w 7112802"/>
              <a:gd name="connsiteY0-112" fmla="*/ 1880 h 6879516"/>
              <a:gd name="connsiteX1-113" fmla="*/ 7091286 w 7112802"/>
              <a:gd name="connsiteY1-114" fmla="*/ 0 h 6879516"/>
              <a:gd name="connsiteX2-115" fmla="*/ 7112802 w 7112802"/>
              <a:gd name="connsiteY2-116" fmla="*/ 6879516 h 6879516"/>
              <a:gd name="connsiteX3-117" fmla="*/ 0 w 7112802"/>
              <a:gd name="connsiteY3-118" fmla="*/ 6858001 h 6879516"/>
              <a:gd name="connsiteX4-119" fmla="*/ 2743722 w 7112802"/>
              <a:gd name="connsiteY4-120" fmla="*/ 1880 h 6879516"/>
              <a:gd name="connsiteX0-121" fmla="*/ 3311893 w 7680973"/>
              <a:gd name="connsiteY0-122" fmla="*/ 1880 h 6929022"/>
              <a:gd name="connsiteX1-123" fmla="*/ 7659457 w 7680973"/>
              <a:gd name="connsiteY1-124" fmla="*/ 0 h 6929022"/>
              <a:gd name="connsiteX2-125" fmla="*/ 7680973 w 7680973"/>
              <a:gd name="connsiteY2-126" fmla="*/ 6879516 h 6929022"/>
              <a:gd name="connsiteX3-127" fmla="*/ 0 w 7680973"/>
              <a:gd name="connsiteY3-128" fmla="*/ 6929022 h 6929022"/>
              <a:gd name="connsiteX4-129" fmla="*/ 3311893 w 7680973"/>
              <a:gd name="connsiteY4-130" fmla="*/ 1880 h 6929022"/>
              <a:gd name="connsiteX0-131" fmla="*/ 3445058 w 7814138"/>
              <a:gd name="connsiteY0-132" fmla="*/ 1880 h 6879516"/>
              <a:gd name="connsiteX1-133" fmla="*/ 7792622 w 7814138"/>
              <a:gd name="connsiteY1-134" fmla="*/ 0 h 6879516"/>
              <a:gd name="connsiteX2-135" fmla="*/ 7814138 w 7814138"/>
              <a:gd name="connsiteY2-136" fmla="*/ 6879516 h 6879516"/>
              <a:gd name="connsiteX3-137" fmla="*/ 0 w 7814138"/>
              <a:gd name="connsiteY3-138" fmla="*/ 6875756 h 6879516"/>
              <a:gd name="connsiteX4-139" fmla="*/ 3445058 w 7814138"/>
              <a:gd name="connsiteY4-140" fmla="*/ 1880 h 6879516"/>
              <a:gd name="connsiteX0-141" fmla="*/ 2583924 w 7814138"/>
              <a:gd name="connsiteY0-142" fmla="*/ 1880 h 6879516"/>
              <a:gd name="connsiteX1-143" fmla="*/ 7792622 w 7814138"/>
              <a:gd name="connsiteY1-144" fmla="*/ 0 h 6879516"/>
              <a:gd name="connsiteX2-145" fmla="*/ 7814138 w 7814138"/>
              <a:gd name="connsiteY2-146" fmla="*/ 6879516 h 6879516"/>
              <a:gd name="connsiteX3-147" fmla="*/ 0 w 7814138"/>
              <a:gd name="connsiteY3-148" fmla="*/ 6875756 h 6879516"/>
              <a:gd name="connsiteX4-149" fmla="*/ 2583924 w 7814138"/>
              <a:gd name="connsiteY4-150" fmla="*/ 1880 h 6879516"/>
              <a:gd name="connsiteX0-151" fmla="*/ 5025284 w 10255498"/>
              <a:gd name="connsiteY0-152" fmla="*/ 1880 h 6879516"/>
              <a:gd name="connsiteX1-153" fmla="*/ 10233982 w 10255498"/>
              <a:gd name="connsiteY1-154" fmla="*/ 0 h 6879516"/>
              <a:gd name="connsiteX2-155" fmla="*/ 10255498 w 10255498"/>
              <a:gd name="connsiteY2-156" fmla="*/ 6879516 h 6879516"/>
              <a:gd name="connsiteX3-157" fmla="*/ 0 w 10255498"/>
              <a:gd name="connsiteY3-158" fmla="*/ 6858000 h 6879516"/>
              <a:gd name="connsiteX4-159" fmla="*/ 5025284 w 10255498"/>
              <a:gd name="connsiteY4-160" fmla="*/ 1880 h 6879516"/>
              <a:gd name="connsiteX0-161" fmla="*/ 6916227 w 12146441"/>
              <a:gd name="connsiteY0-162" fmla="*/ 1880 h 6893511"/>
              <a:gd name="connsiteX1-163" fmla="*/ 12124925 w 12146441"/>
              <a:gd name="connsiteY1-164" fmla="*/ 0 h 6893511"/>
              <a:gd name="connsiteX2-165" fmla="*/ 12146441 w 12146441"/>
              <a:gd name="connsiteY2-166" fmla="*/ 6879516 h 6893511"/>
              <a:gd name="connsiteX3-167" fmla="*/ 0 w 12146441"/>
              <a:gd name="connsiteY3-168" fmla="*/ 6893511 h 6893511"/>
              <a:gd name="connsiteX4-169" fmla="*/ 6916227 w 12146441"/>
              <a:gd name="connsiteY4-170" fmla="*/ 1880 h 6893511"/>
              <a:gd name="connsiteX0-171" fmla="*/ 4883241 w 10113455"/>
              <a:gd name="connsiteY0-172" fmla="*/ 1880 h 6884633"/>
              <a:gd name="connsiteX1-173" fmla="*/ 10091939 w 10113455"/>
              <a:gd name="connsiteY1-174" fmla="*/ 0 h 6884633"/>
              <a:gd name="connsiteX2-175" fmla="*/ 10113455 w 10113455"/>
              <a:gd name="connsiteY2-176" fmla="*/ 6879516 h 6884633"/>
              <a:gd name="connsiteX3-177" fmla="*/ 0 w 10113455"/>
              <a:gd name="connsiteY3-178" fmla="*/ 6884633 h 6884633"/>
              <a:gd name="connsiteX4-179" fmla="*/ 4883241 w 10113455"/>
              <a:gd name="connsiteY4-180" fmla="*/ 1880 h 6884633"/>
              <a:gd name="connsiteX0-181" fmla="*/ 5668550 w 10113455"/>
              <a:gd name="connsiteY0-182" fmla="*/ 0 h 6893553"/>
              <a:gd name="connsiteX1-183" fmla="*/ 10091939 w 10113455"/>
              <a:gd name="connsiteY1-184" fmla="*/ 8920 h 6893553"/>
              <a:gd name="connsiteX2-185" fmla="*/ 10113455 w 10113455"/>
              <a:gd name="connsiteY2-186" fmla="*/ 6888436 h 6893553"/>
              <a:gd name="connsiteX3-187" fmla="*/ 0 w 10113455"/>
              <a:gd name="connsiteY3-188" fmla="*/ 6893553 h 6893553"/>
              <a:gd name="connsiteX4-189" fmla="*/ 5668550 w 10113455"/>
              <a:gd name="connsiteY4-190" fmla="*/ 0 h 6893553"/>
              <a:gd name="connsiteX0-191" fmla="*/ 4291571 w 8736476"/>
              <a:gd name="connsiteY0-192" fmla="*/ 0 h 6904353"/>
              <a:gd name="connsiteX1-193" fmla="*/ 8714960 w 8736476"/>
              <a:gd name="connsiteY1-194" fmla="*/ 8920 h 6904353"/>
              <a:gd name="connsiteX2-195" fmla="*/ 8736476 w 8736476"/>
              <a:gd name="connsiteY2-196" fmla="*/ 6888436 h 6904353"/>
              <a:gd name="connsiteX3-197" fmla="*/ 0 w 8736476"/>
              <a:gd name="connsiteY3-198" fmla="*/ 6904353 h 6904353"/>
              <a:gd name="connsiteX4-199" fmla="*/ 4291571 w 8736476"/>
              <a:gd name="connsiteY4-200" fmla="*/ 0 h 6904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36476" h="6904353">
                <a:moveTo>
                  <a:pt x="4291571" y="0"/>
                </a:moveTo>
                <a:lnTo>
                  <a:pt x="8714960" y="8920"/>
                </a:lnTo>
                <a:lnTo>
                  <a:pt x="8736476" y="6888436"/>
                </a:lnTo>
                <a:lnTo>
                  <a:pt x="0" y="6904353"/>
                </a:lnTo>
                <a:lnTo>
                  <a:pt x="4291571" y="0"/>
                </a:lnTo>
                <a:close/>
              </a:path>
            </a:pathLst>
          </a:custGeom>
          <a:solidFill>
            <a:srgbClr val="3E4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092388" y="479394"/>
            <a:ext cx="6007224" cy="5899212"/>
            <a:chOff x="3729602" y="1062602"/>
            <a:chExt cx="4732793" cy="4732793"/>
          </a:xfrm>
        </p:grpSpPr>
        <p:sp>
          <p:nvSpPr>
            <p:cNvPr id="12" name="椭圆 11"/>
            <p:cNvSpPr/>
            <p:nvPr userDrawn="1"/>
          </p:nvSpPr>
          <p:spPr>
            <a:xfrm>
              <a:off x="4149147" y="1510924"/>
              <a:ext cx="3892118" cy="38921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3729602" y="1062602"/>
              <a:ext cx="4732793" cy="473279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0564" y="2190944"/>
            <a:ext cx="12181436" cy="2448450"/>
            <a:chOff x="10564" y="2190944"/>
            <a:chExt cx="12181436" cy="2448450"/>
          </a:xfrm>
        </p:grpSpPr>
        <p:cxnSp>
          <p:nvCxnSpPr>
            <p:cNvPr id="10" name="直接连接符 9"/>
            <p:cNvCxnSpPr/>
            <p:nvPr/>
          </p:nvCxnSpPr>
          <p:spPr>
            <a:xfrm>
              <a:off x="10564" y="3422135"/>
              <a:ext cx="12181436" cy="69766"/>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404699" y="4609994"/>
              <a:ext cx="5787301" cy="294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3042403" y="2190944"/>
              <a:ext cx="6057210" cy="1417184"/>
              <a:chOff x="3105491" y="3145727"/>
              <a:chExt cx="6057210" cy="1417184"/>
            </a:xfrm>
          </p:grpSpPr>
          <p:grpSp>
            <p:nvGrpSpPr>
              <p:cNvPr id="17" name="组合 16"/>
              <p:cNvGrpSpPr/>
              <p:nvPr/>
            </p:nvGrpSpPr>
            <p:grpSpPr>
              <a:xfrm>
                <a:off x="4137181" y="3145727"/>
                <a:ext cx="3975388" cy="1417184"/>
                <a:chOff x="4053281" y="3128762"/>
                <a:chExt cx="3975388" cy="1417184"/>
              </a:xfrm>
            </p:grpSpPr>
            <p:sp>
              <p:nvSpPr>
                <p:cNvPr id="20" name="文本框 9"/>
                <p:cNvSpPr txBox="1"/>
                <p:nvPr/>
              </p:nvSpPr>
              <p:spPr>
                <a:xfrm>
                  <a:off x="4244220" y="3330260"/>
                  <a:ext cx="3684104" cy="1015663"/>
                </a:xfrm>
                <a:prstGeom prst="rect">
                  <a:avLst/>
                </a:prstGeom>
                <a:noFill/>
              </p:spPr>
              <p:txBody>
                <a:bodyPr wrap="square" rtlCol="0">
                  <a:spAutoFit/>
                </a:bodyPr>
                <a:lstStyle/>
                <a:p>
                  <a:pPr algn="ctr"/>
                  <a:r>
                    <a:rPr lang="zh-CN" altLang="en-US" sz="6000" b="1" spc="300" dirty="0">
                      <a:solidFill>
                        <a:srgbClr val="C14F4E"/>
                      </a:solidFill>
                      <a:latin typeface="微软雅黑" panose="020B0503020204020204" pitchFamily="34" charset="-122"/>
                      <a:ea typeface="微软雅黑" panose="020B0503020204020204" pitchFamily="34" charset="-122"/>
                    </a:rPr>
                    <a:t>感谢聆听</a:t>
                  </a:r>
                  <a:endParaRPr lang="zh-CN" altLang="en-US" sz="6000" b="1" spc="300" dirty="0">
                    <a:solidFill>
                      <a:srgbClr val="C14F4E"/>
                    </a:solidFill>
                    <a:latin typeface="微软雅黑" panose="020B0503020204020204" pitchFamily="34" charset="-122"/>
                    <a:ea typeface="微软雅黑" panose="020B0503020204020204" pitchFamily="34" charset="-122"/>
                  </a:endParaRPr>
                </a:p>
              </p:txBody>
            </p:sp>
            <p:sp>
              <p:nvSpPr>
                <p:cNvPr id="21" name="矩形 20"/>
                <p:cNvSpPr/>
                <p:nvPr/>
              </p:nvSpPr>
              <p:spPr>
                <a:xfrm>
                  <a:off x="7770252" y="312876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053281" y="4284142"/>
                  <a:ext cx="258417" cy="261804"/>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3105491" y="3250330"/>
                <a:ext cx="4647317" cy="45719"/>
              </a:xfrm>
              <a:prstGeom prst="rect">
                <a:avLst/>
              </a:prstGeom>
              <a:solidFill>
                <a:srgbClr val="C1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V="1">
                <a:off x="4503525" y="4411624"/>
                <a:ext cx="4659176" cy="45719"/>
              </a:xfrm>
              <a:prstGeom prst="rect">
                <a:avLst/>
              </a:prstGeom>
              <a:solidFill>
                <a:srgbClr val="3E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a:off x="10564" y="2278460"/>
              <a:ext cx="3300527" cy="2781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本框 16"/>
          <p:cNvSpPr txBox="1"/>
          <p:nvPr/>
        </p:nvSpPr>
        <p:spPr>
          <a:xfrm>
            <a:off x="4506049" y="4111282"/>
            <a:ext cx="3797300" cy="584775"/>
          </a:xfrm>
          <a:prstGeom prst="rect">
            <a:avLst/>
          </a:prstGeom>
          <a:noFill/>
        </p:spPr>
        <p:txBody>
          <a:bodyPr wrap="square" rtlCol="0">
            <a:spAutoFit/>
          </a:bodyPr>
          <a:lstStyle/>
          <a:p>
            <a:r>
              <a:rPr lang="zh-CN" altLang="en-US" sz="1600" b="1" dirty="0">
                <a:solidFill>
                  <a:srgbClr val="C14F4E"/>
                </a:solidFill>
                <a:latin typeface="微软雅黑" panose="020B0503020204020204" pitchFamily="34" charset="-122"/>
                <a:ea typeface="微软雅黑" panose="020B0503020204020204" pitchFamily="34" charset="-122"/>
              </a:rPr>
              <a:t>第五组：</a:t>
            </a:r>
            <a:endParaRPr lang="en-US" altLang="zh-CN" sz="1600" b="1" dirty="0">
              <a:solidFill>
                <a:srgbClr val="C14F4E"/>
              </a:solidFill>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李芷墨、全未祺</a:t>
            </a:r>
            <a:r>
              <a:rPr lang="zh-CN" altLang="en-US" sz="1600" b="1">
                <a:latin typeface="微软雅黑" panose="020B0503020204020204" pitchFamily="34" charset="-122"/>
                <a:ea typeface="微软雅黑" panose="020B0503020204020204" pitchFamily="34" charset="-122"/>
              </a:rPr>
              <a:t>、何星海</a:t>
            </a:r>
            <a:r>
              <a:rPr lang="zh-CN" altLang="en-US" sz="1600" b="1" dirty="0">
                <a:latin typeface="微软雅黑" panose="020B0503020204020204" pitchFamily="34" charset="-122"/>
                <a:ea typeface="微软雅黑" panose="020B0503020204020204" pitchFamily="34" charset="-122"/>
              </a:rPr>
              <a:t>、贺若桓</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ransition spd="slow" advTm="3000">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484733" y="1163884"/>
            <a:ext cx="9222534" cy="453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478442" y="1300003"/>
            <a:ext cx="9235116" cy="42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615588" y="794626"/>
            <a:ext cx="8960823" cy="526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624674" y="1135329"/>
            <a:ext cx="6942652" cy="4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967530" y="1337847"/>
            <a:ext cx="8256940" cy="427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867982" y="966228"/>
            <a:ext cx="8456036" cy="492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ISPRING_PRESENTATION_TITLE" val="红蓝简约毕业论文答辩课题报告PPT模板"/>
  <p:tag name="COMMONDATA" val="eyJoZGlkIjoiMWNjNmMzYzgwZmQxN2IwZjFlYmI4YmIyZmY0ODM2MjMifQ=="/>
  <p:tag name="commondata" val="eyJoZGlkIjoiZjE4ZDM1YzMwNDFkM2NlMTc0NmRhM2IxZjUyM2Q2YjA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3853</Words>
  <Application>WPS 演示</Application>
  <PresentationFormat>宽屏</PresentationFormat>
  <Paragraphs>304</Paragraphs>
  <Slides>38</Slides>
  <Notes>25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54" baseType="lpstr">
      <vt:lpstr>Arial</vt:lpstr>
      <vt:lpstr>宋体</vt:lpstr>
      <vt:lpstr>Wingdings</vt:lpstr>
      <vt:lpstr>微软雅黑</vt:lpstr>
      <vt:lpstr>时尚中黑简体</vt:lpstr>
      <vt:lpstr>黑体</vt:lpstr>
      <vt:lpstr>Agency FB</vt:lpstr>
      <vt:lpstr>Calibri</vt:lpstr>
      <vt:lpstr>Arial Unicode MS</vt:lpstr>
      <vt:lpstr>等线</vt:lpstr>
      <vt:lpstr>Calibri Light</vt:lpstr>
      <vt:lpstr>等线 Light</vt:lpstr>
      <vt:lpstr>BatangChe</vt:lpstr>
      <vt:lpstr>Segoe Print</vt:lpstr>
      <vt:lpstr>Office Theme</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红蓝简约毕业论文答辩课题报告PPT模板</dc:title>
  <dc:creator>Administrator</dc:creator>
  <cp:lastModifiedBy>羡之</cp:lastModifiedBy>
  <cp:revision>219</cp:revision>
  <dcterms:created xsi:type="dcterms:W3CDTF">2017-08-18T03:02:00Z</dcterms:created>
  <dcterms:modified xsi:type="dcterms:W3CDTF">2023-10-26T12:30:53Z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F535B478DCF94226A2EB0674183B4C74_13</vt:lpwstr>
  </property>
</Properties>
</file>